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6300000 w 3985"/>
              <a:gd name="T1" fmla="*/ 0 h 3619"/>
              <a:gd name="T2" fmla="*/ 0 w 3985"/>
              <a:gd name="T3" fmla="*/ 1826667 h 3619"/>
              <a:gd name="T4" fmla="*/ 4842204 w 3985"/>
              <a:gd name="T5" fmla="*/ 6780213 h 3619"/>
              <a:gd name="T6" fmla="*/ 8896350 w 3985"/>
              <a:gd name="T7" fmla="*/ 2107693 h 3619"/>
              <a:gd name="T8" fmla="*/ 6300000 w 3985"/>
              <a:gd name="T9" fmla="*/ 0 h 3619"/>
              <a:gd name="T10" fmla="*/ 6300000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5" name="Группа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Полилиния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2250 w 794"/>
                <a:gd name="T1" fmla="*/ 970 h 414"/>
                <a:gd name="T2" fmla="*/ 2012 w 794"/>
                <a:gd name="T3" fmla="*/ 781 h 414"/>
                <a:gd name="T4" fmla="*/ 1576 w 794"/>
                <a:gd name="T5" fmla="*/ 516 h 414"/>
                <a:gd name="T6" fmla="*/ 201 w 794"/>
                <a:gd name="T7" fmla="*/ 0 h 414"/>
                <a:gd name="T8" fmla="*/ 65 w 794"/>
                <a:gd name="T9" fmla="*/ 49 h 414"/>
                <a:gd name="T10" fmla="*/ 0 w 794"/>
                <a:gd name="T11" fmla="*/ 204 h 414"/>
                <a:gd name="T12" fmla="*/ 79 w 794"/>
                <a:gd name="T13" fmla="*/ 381 h 414"/>
                <a:gd name="T14" fmla="*/ 1615 w 794"/>
                <a:gd name="T15" fmla="*/ 1005 h 414"/>
                <a:gd name="T16" fmla="*/ 1952 w 794"/>
                <a:gd name="T17" fmla="*/ 965 h 414"/>
                <a:gd name="T18" fmla="*/ 2224 w 794"/>
                <a:gd name="T19" fmla="*/ 1017 h 414"/>
                <a:gd name="T20" fmla="*/ 2250 w 794"/>
                <a:gd name="T21" fmla="*/ 970 h 414"/>
                <a:gd name="T22" fmla="*/ 2250 w 794"/>
                <a:gd name="T23" fmla="*/ 970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Полилиния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94 w 1586"/>
                <a:gd name="T1" fmla="*/ 0 h 821"/>
                <a:gd name="T2" fmla="*/ 1883 w 1586"/>
                <a:gd name="T3" fmla="*/ 637 h 821"/>
                <a:gd name="T4" fmla="*/ 2020 w 1586"/>
                <a:gd name="T5" fmla="*/ 783 h 821"/>
                <a:gd name="T6" fmla="*/ 2244 w 1586"/>
                <a:gd name="T7" fmla="*/ 971 h 821"/>
                <a:gd name="T8" fmla="*/ 2214 w 1586"/>
                <a:gd name="T9" fmla="*/ 1007 h 821"/>
                <a:gd name="T10" fmla="*/ 1910 w 1586"/>
                <a:gd name="T11" fmla="*/ 965 h 821"/>
                <a:gd name="T12" fmla="*/ 1620 w 1586"/>
                <a:gd name="T13" fmla="*/ 995 h 821"/>
                <a:gd name="T14" fmla="*/ 59 w 1586"/>
                <a:gd name="T15" fmla="*/ 366 h 821"/>
                <a:gd name="T16" fmla="*/ 0 w 1586"/>
                <a:gd name="T17" fmla="*/ 184 h 821"/>
                <a:gd name="T18" fmla="*/ 65 w 1586"/>
                <a:gd name="T19" fmla="*/ 39 h 821"/>
                <a:gd name="T20" fmla="*/ 194 w 1586"/>
                <a:gd name="T21" fmla="*/ 0 h 821"/>
                <a:gd name="T22" fmla="*/ 194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Полилиния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400 h 747"/>
                <a:gd name="T2" fmla="*/ 1308 w 1049"/>
                <a:gd name="T3" fmla="*/ 919 h 747"/>
                <a:gd name="T4" fmla="*/ 1332 w 1049"/>
                <a:gd name="T5" fmla="*/ 657 h 747"/>
                <a:gd name="T6" fmla="*/ 1488 w 1049"/>
                <a:gd name="T7" fmla="*/ 519 h 747"/>
                <a:gd name="T8" fmla="*/ 111 w 1049"/>
                <a:gd name="T9" fmla="*/ 0 h 747"/>
                <a:gd name="T10" fmla="*/ 0 w 1049"/>
                <a:gd name="T11" fmla="*/ 156 h 747"/>
                <a:gd name="T12" fmla="*/ 0 w 1049"/>
                <a:gd name="T13" fmla="*/ 400 h 747"/>
                <a:gd name="T14" fmla="*/ 0 w 1049"/>
                <a:gd name="T15" fmla="*/ 400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9" name="Группа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Полилиния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55 w 150"/>
                  <a:gd name="T1" fmla="*/ 0 h 173"/>
                  <a:gd name="T2" fmla="*/ 57 w 150"/>
                  <a:gd name="T3" fmla="*/ 82 h 173"/>
                  <a:gd name="T4" fmla="*/ 0 w 150"/>
                  <a:gd name="T5" fmla="*/ 214 h 173"/>
                  <a:gd name="T6" fmla="*/ 113 w 150"/>
                  <a:gd name="T7" fmla="*/ 198 h 173"/>
                  <a:gd name="T8" fmla="*/ 146 w 150"/>
                  <a:gd name="T9" fmla="*/ 104 h 173"/>
                  <a:gd name="T10" fmla="*/ 212 w 150"/>
                  <a:gd name="T11" fmla="*/ 33 h 173"/>
                  <a:gd name="T12" fmla="*/ 155 w 150"/>
                  <a:gd name="T13" fmla="*/ 0 h 173"/>
                  <a:gd name="T14" fmla="*/ 155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" name="Полилиния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221 w 1684"/>
                  <a:gd name="T1" fmla="*/ 0 h 880"/>
                  <a:gd name="T2" fmla="*/ 89 w 1684"/>
                  <a:gd name="T3" fmla="*/ 64 h 880"/>
                  <a:gd name="T4" fmla="*/ 0 w 1684"/>
                  <a:gd name="T5" fmla="*/ 256 h 880"/>
                  <a:gd name="T6" fmla="*/ 95 w 1684"/>
                  <a:gd name="T7" fmla="*/ 440 h 880"/>
                  <a:gd name="T8" fmla="*/ 1675 w 1684"/>
                  <a:gd name="T9" fmla="*/ 1065 h 880"/>
                  <a:gd name="T10" fmla="*/ 2015 w 1684"/>
                  <a:gd name="T11" fmla="*/ 1026 h 880"/>
                  <a:gd name="T12" fmla="*/ 2290 w 1684"/>
                  <a:gd name="T13" fmla="*/ 1081 h 880"/>
                  <a:gd name="T14" fmla="*/ 2386 w 1684"/>
                  <a:gd name="T15" fmla="*/ 993 h 880"/>
                  <a:gd name="T16" fmla="*/ 2128 w 1684"/>
                  <a:gd name="T17" fmla="*/ 816 h 880"/>
                  <a:gd name="T18" fmla="*/ 2023 w 1684"/>
                  <a:gd name="T19" fmla="*/ 629 h 880"/>
                  <a:gd name="T20" fmla="*/ 1940 w 1684"/>
                  <a:gd name="T21" fmla="*/ 647 h 880"/>
                  <a:gd name="T22" fmla="*/ 2039 w 1684"/>
                  <a:gd name="T23" fmla="*/ 816 h 880"/>
                  <a:gd name="T24" fmla="*/ 2236 w 1684"/>
                  <a:gd name="T25" fmla="*/ 995 h 880"/>
                  <a:gd name="T26" fmla="*/ 2002 w 1684"/>
                  <a:gd name="T27" fmla="*/ 967 h 880"/>
                  <a:gd name="T28" fmla="*/ 1727 w 1684"/>
                  <a:gd name="T29" fmla="*/ 1000 h 880"/>
                  <a:gd name="T30" fmla="*/ 1778 w 1684"/>
                  <a:gd name="T31" fmla="*/ 798 h 880"/>
                  <a:gd name="T32" fmla="*/ 1896 w 1684"/>
                  <a:gd name="T33" fmla="*/ 661 h 880"/>
                  <a:gd name="T34" fmla="*/ 1758 w 1684"/>
                  <a:gd name="T35" fmla="*/ 678 h 880"/>
                  <a:gd name="T36" fmla="*/ 1651 w 1684"/>
                  <a:gd name="T37" fmla="*/ 808 h 880"/>
                  <a:gd name="T38" fmla="*/ 1614 w 1684"/>
                  <a:gd name="T39" fmla="*/ 972 h 880"/>
                  <a:gd name="T40" fmla="*/ 152 w 1684"/>
                  <a:gd name="T41" fmla="*/ 381 h 880"/>
                  <a:gd name="T42" fmla="*/ 113 w 1684"/>
                  <a:gd name="T43" fmla="*/ 264 h 880"/>
                  <a:gd name="T44" fmla="*/ 146 w 1684"/>
                  <a:gd name="T45" fmla="*/ 117 h 880"/>
                  <a:gd name="T46" fmla="*/ 307 w 1684"/>
                  <a:gd name="T47" fmla="*/ 0 h 880"/>
                  <a:gd name="T48" fmla="*/ 221 w 1684"/>
                  <a:gd name="T49" fmla="*/ 0 h 880"/>
                  <a:gd name="T50" fmla="*/ 221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Полилиния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42 w 1190"/>
                  <a:gd name="T1" fmla="*/ 0 h 500"/>
                  <a:gd name="T2" fmla="*/ 1686 w 1190"/>
                  <a:gd name="T3" fmla="*/ 602 h 500"/>
                  <a:gd name="T4" fmla="*/ 1524 w 1190"/>
                  <a:gd name="T5" fmla="*/ 614 h 500"/>
                  <a:gd name="T6" fmla="*/ 0 w 1190"/>
                  <a:gd name="T7" fmla="*/ 33 h 500"/>
                  <a:gd name="T8" fmla="*/ 142 w 1190"/>
                  <a:gd name="T9" fmla="*/ 0 h 500"/>
                  <a:gd name="T10" fmla="*/ 142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" name="Полилиния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65 w 160"/>
                  <a:gd name="T1" fmla="*/ 0 h 335"/>
                  <a:gd name="T2" fmla="*/ 27 w 160"/>
                  <a:gd name="T3" fmla="*/ 130 h 335"/>
                  <a:gd name="T4" fmla="*/ 0 w 160"/>
                  <a:gd name="T5" fmla="*/ 281 h 335"/>
                  <a:gd name="T6" fmla="*/ 47 w 160"/>
                  <a:gd name="T7" fmla="*/ 384 h 335"/>
                  <a:gd name="T8" fmla="*/ 133 w 160"/>
                  <a:gd name="T9" fmla="*/ 410 h 335"/>
                  <a:gd name="T10" fmla="*/ 108 w 160"/>
                  <a:gd name="T11" fmla="*/ 188 h 335"/>
                  <a:gd name="T12" fmla="*/ 227 w 160"/>
                  <a:gd name="T13" fmla="*/ 21 h 335"/>
                  <a:gd name="T14" fmla="*/ 165 w 160"/>
                  <a:gd name="T15" fmla="*/ 0 h 335"/>
                  <a:gd name="T16" fmla="*/ 165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" name="Полилиния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20 w 489"/>
                  <a:gd name="T1" fmla="*/ 42 h 296"/>
                  <a:gd name="T2" fmla="*/ 226 w 489"/>
                  <a:gd name="T3" fmla="*/ 81 h 296"/>
                  <a:gd name="T4" fmla="*/ 458 w 489"/>
                  <a:gd name="T5" fmla="*/ 168 h 296"/>
                  <a:gd name="T6" fmla="*/ 622 w 489"/>
                  <a:gd name="T7" fmla="*/ 299 h 296"/>
                  <a:gd name="T8" fmla="*/ 461 w 489"/>
                  <a:gd name="T9" fmla="*/ 283 h 296"/>
                  <a:gd name="T10" fmla="*/ 196 w 489"/>
                  <a:gd name="T11" fmla="*/ 180 h 296"/>
                  <a:gd name="T12" fmla="*/ 71 w 489"/>
                  <a:gd name="T13" fmla="*/ 98 h 296"/>
                  <a:gd name="T14" fmla="*/ 151 w 489"/>
                  <a:gd name="T15" fmla="*/ 200 h 296"/>
                  <a:gd name="T16" fmla="*/ 384 w 489"/>
                  <a:gd name="T17" fmla="*/ 332 h 296"/>
                  <a:gd name="T18" fmla="*/ 658 w 489"/>
                  <a:gd name="T19" fmla="*/ 364 h 296"/>
                  <a:gd name="T20" fmla="*/ 691 w 489"/>
                  <a:gd name="T21" fmla="*/ 275 h 296"/>
                  <a:gd name="T22" fmla="*/ 557 w 489"/>
                  <a:gd name="T23" fmla="*/ 148 h 296"/>
                  <a:gd name="T24" fmla="*/ 240 w 489"/>
                  <a:gd name="T25" fmla="*/ 21 h 296"/>
                  <a:gd name="T26" fmla="*/ 0 w 489"/>
                  <a:gd name="T27" fmla="*/ 0 h 296"/>
                  <a:gd name="T28" fmla="*/ 20 w 489"/>
                  <a:gd name="T29" fmla="*/ 42 h 296"/>
                  <a:gd name="T30" fmla="*/ 20 w 489"/>
                  <a:gd name="T31" fmla="*/ 42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5" name="Группа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Полилиния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629 w 794"/>
                <a:gd name="T1" fmla="*/ 280 h 414"/>
                <a:gd name="T2" fmla="*/ 562 w 794"/>
                <a:gd name="T3" fmla="*/ 225 h 414"/>
                <a:gd name="T4" fmla="*/ 440 w 794"/>
                <a:gd name="T5" fmla="*/ 149 h 414"/>
                <a:gd name="T6" fmla="*/ 56 w 794"/>
                <a:gd name="T7" fmla="*/ 0 h 414"/>
                <a:gd name="T8" fmla="*/ 18 w 794"/>
                <a:gd name="T9" fmla="*/ 14 h 414"/>
                <a:gd name="T10" fmla="*/ 0 w 794"/>
                <a:gd name="T11" fmla="*/ 59 h 414"/>
                <a:gd name="T12" fmla="*/ 22 w 794"/>
                <a:gd name="T13" fmla="*/ 110 h 414"/>
                <a:gd name="T14" fmla="*/ 452 w 794"/>
                <a:gd name="T15" fmla="*/ 289 h 414"/>
                <a:gd name="T16" fmla="*/ 546 w 794"/>
                <a:gd name="T17" fmla="*/ 278 h 414"/>
                <a:gd name="T18" fmla="*/ 622 w 794"/>
                <a:gd name="T19" fmla="*/ 293 h 414"/>
                <a:gd name="T20" fmla="*/ 629 w 794"/>
                <a:gd name="T21" fmla="*/ 280 h 414"/>
                <a:gd name="T22" fmla="*/ 629 w 794"/>
                <a:gd name="T23" fmla="*/ 280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Полилиния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54 w 1586"/>
                <a:gd name="T1" fmla="*/ 0 h 821"/>
                <a:gd name="T2" fmla="*/ 526 w 1586"/>
                <a:gd name="T3" fmla="*/ 183 h 821"/>
                <a:gd name="T4" fmla="*/ 565 w 1586"/>
                <a:gd name="T5" fmla="*/ 225 h 821"/>
                <a:gd name="T6" fmla="*/ 627 w 1586"/>
                <a:gd name="T7" fmla="*/ 280 h 821"/>
                <a:gd name="T8" fmla="*/ 619 w 1586"/>
                <a:gd name="T9" fmla="*/ 290 h 821"/>
                <a:gd name="T10" fmla="*/ 534 w 1586"/>
                <a:gd name="T11" fmla="*/ 278 h 821"/>
                <a:gd name="T12" fmla="*/ 453 w 1586"/>
                <a:gd name="T13" fmla="*/ 286 h 821"/>
                <a:gd name="T14" fmla="*/ 17 w 1586"/>
                <a:gd name="T15" fmla="*/ 105 h 821"/>
                <a:gd name="T16" fmla="*/ 0 w 1586"/>
                <a:gd name="T17" fmla="*/ 53 h 821"/>
                <a:gd name="T18" fmla="*/ 18 w 1586"/>
                <a:gd name="T19" fmla="*/ 11 h 821"/>
                <a:gd name="T20" fmla="*/ 54 w 1586"/>
                <a:gd name="T21" fmla="*/ 0 h 821"/>
                <a:gd name="T22" fmla="*/ 54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Полилиния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115 h 747"/>
                <a:gd name="T2" fmla="*/ 366 w 1049"/>
                <a:gd name="T3" fmla="*/ 265 h 747"/>
                <a:gd name="T4" fmla="*/ 372 w 1049"/>
                <a:gd name="T5" fmla="*/ 189 h 747"/>
                <a:gd name="T6" fmla="*/ 416 w 1049"/>
                <a:gd name="T7" fmla="*/ 150 h 747"/>
                <a:gd name="T8" fmla="*/ 31 w 1049"/>
                <a:gd name="T9" fmla="*/ 0 h 747"/>
                <a:gd name="T10" fmla="*/ 0 w 1049"/>
                <a:gd name="T11" fmla="*/ 45 h 747"/>
                <a:gd name="T12" fmla="*/ 0 w 1049"/>
                <a:gd name="T13" fmla="*/ 115 h 747"/>
                <a:gd name="T14" fmla="*/ 0 w 1049"/>
                <a:gd name="T15" fmla="*/ 11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9" name="Группа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" name="Полилиния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43 w 150"/>
                  <a:gd name="T1" fmla="*/ 0 h 173"/>
                  <a:gd name="T2" fmla="*/ 16 w 150"/>
                  <a:gd name="T3" fmla="*/ 23 h 173"/>
                  <a:gd name="T4" fmla="*/ 0 w 150"/>
                  <a:gd name="T5" fmla="*/ 61 h 173"/>
                  <a:gd name="T6" fmla="*/ 31 w 150"/>
                  <a:gd name="T7" fmla="*/ 56 h 173"/>
                  <a:gd name="T8" fmla="*/ 41 w 150"/>
                  <a:gd name="T9" fmla="*/ 30 h 173"/>
                  <a:gd name="T10" fmla="*/ 59 w 150"/>
                  <a:gd name="T11" fmla="*/ 10 h 173"/>
                  <a:gd name="T12" fmla="*/ 43 w 150"/>
                  <a:gd name="T13" fmla="*/ 0 h 173"/>
                  <a:gd name="T14" fmla="*/ 43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" name="Полилиния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62 w 1684"/>
                  <a:gd name="T1" fmla="*/ 0 h 880"/>
                  <a:gd name="T2" fmla="*/ 25 w 1684"/>
                  <a:gd name="T3" fmla="*/ 18 h 880"/>
                  <a:gd name="T4" fmla="*/ 0 w 1684"/>
                  <a:gd name="T5" fmla="*/ 74 h 880"/>
                  <a:gd name="T6" fmla="*/ 27 w 1684"/>
                  <a:gd name="T7" fmla="*/ 127 h 880"/>
                  <a:gd name="T8" fmla="*/ 468 w 1684"/>
                  <a:gd name="T9" fmla="*/ 306 h 880"/>
                  <a:gd name="T10" fmla="*/ 563 w 1684"/>
                  <a:gd name="T11" fmla="*/ 295 h 880"/>
                  <a:gd name="T12" fmla="*/ 640 w 1684"/>
                  <a:gd name="T13" fmla="*/ 311 h 880"/>
                  <a:gd name="T14" fmla="*/ 667 w 1684"/>
                  <a:gd name="T15" fmla="*/ 286 h 880"/>
                  <a:gd name="T16" fmla="*/ 595 w 1684"/>
                  <a:gd name="T17" fmla="*/ 235 h 880"/>
                  <a:gd name="T18" fmla="*/ 566 w 1684"/>
                  <a:gd name="T19" fmla="*/ 181 h 880"/>
                  <a:gd name="T20" fmla="*/ 542 w 1684"/>
                  <a:gd name="T21" fmla="*/ 186 h 880"/>
                  <a:gd name="T22" fmla="*/ 570 w 1684"/>
                  <a:gd name="T23" fmla="*/ 235 h 880"/>
                  <a:gd name="T24" fmla="*/ 625 w 1684"/>
                  <a:gd name="T25" fmla="*/ 286 h 880"/>
                  <a:gd name="T26" fmla="*/ 560 w 1684"/>
                  <a:gd name="T27" fmla="*/ 278 h 880"/>
                  <a:gd name="T28" fmla="*/ 483 w 1684"/>
                  <a:gd name="T29" fmla="*/ 288 h 880"/>
                  <a:gd name="T30" fmla="*/ 497 w 1684"/>
                  <a:gd name="T31" fmla="*/ 230 h 880"/>
                  <a:gd name="T32" fmla="*/ 530 w 1684"/>
                  <a:gd name="T33" fmla="*/ 190 h 880"/>
                  <a:gd name="T34" fmla="*/ 492 w 1684"/>
                  <a:gd name="T35" fmla="*/ 195 h 880"/>
                  <a:gd name="T36" fmla="*/ 461 w 1684"/>
                  <a:gd name="T37" fmla="*/ 233 h 880"/>
                  <a:gd name="T38" fmla="*/ 451 w 1684"/>
                  <a:gd name="T39" fmla="*/ 280 h 880"/>
                  <a:gd name="T40" fmla="*/ 42 w 1684"/>
                  <a:gd name="T41" fmla="*/ 110 h 880"/>
                  <a:gd name="T42" fmla="*/ 32 w 1684"/>
                  <a:gd name="T43" fmla="*/ 76 h 880"/>
                  <a:gd name="T44" fmla="*/ 41 w 1684"/>
                  <a:gd name="T45" fmla="*/ 34 h 880"/>
                  <a:gd name="T46" fmla="*/ 86 w 1684"/>
                  <a:gd name="T47" fmla="*/ 0 h 880"/>
                  <a:gd name="T48" fmla="*/ 62 w 1684"/>
                  <a:gd name="T49" fmla="*/ 0 h 880"/>
                  <a:gd name="T50" fmla="*/ 62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Полилиния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40 w 1190"/>
                  <a:gd name="T1" fmla="*/ 0 h 500"/>
                  <a:gd name="T2" fmla="*/ 472 w 1190"/>
                  <a:gd name="T3" fmla="*/ 172 h 500"/>
                  <a:gd name="T4" fmla="*/ 427 w 1190"/>
                  <a:gd name="T5" fmla="*/ 176 h 500"/>
                  <a:gd name="T6" fmla="*/ 0 w 1190"/>
                  <a:gd name="T7" fmla="*/ 10 h 500"/>
                  <a:gd name="T8" fmla="*/ 40 w 1190"/>
                  <a:gd name="T9" fmla="*/ 0 h 500"/>
                  <a:gd name="T10" fmla="*/ 4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Полилиния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46 w 160"/>
                  <a:gd name="T1" fmla="*/ 0 h 335"/>
                  <a:gd name="T2" fmla="*/ 7 w 160"/>
                  <a:gd name="T3" fmla="*/ 37 h 335"/>
                  <a:gd name="T4" fmla="*/ 0 w 160"/>
                  <a:gd name="T5" fmla="*/ 81 h 335"/>
                  <a:gd name="T6" fmla="*/ 13 w 160"/>
                  <a:gd name="T7" fmla="*/ 111 h 335"/>
                  <a:gd name="T8" fmla="*/ 37 w 160"/>
                  <a:gd name="T9" fmla="*/ 118 h 335"/>
                  <a:gd name="T10" fmla="*/ 30 w 160"/>
                  <a:gd name="T11" fmla="*/ 54 h 335"/>
                  <a:gd name="T12" fmla="*/ 63 w 160"/>
                  <a:gd name="T13" fmla="*/ 6 h 335"/>
                  <a:gd name="T14" fmla="*/ 46 w 160"/>
                  <a:gd name="T15" fmla="*/ 0 h 335"/>
                  <a:gd name="T16" fmla="*/ 4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Полилиния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6 w 489"/>
                  <a:gd name="T1" fmla="*/ 12 h 296"/>
                  <a:gd name="T2" fmla="*/ 63 w 489"/>
                  <a:gd name="T3" fmla="*/ 23 h 296"/>
                  <a:gd name="T4" fmla="*/ 128 w 489"/>
                  <a:gd name="T5" fmla="*/ 48 h 296"/>
                  <a:gd name="T6" fmla="*/ 174 w 489"/>
                  <a:gd name="T7" fmla="*/ 85 h 296"/>
                  <a:gd name="T8" fmla="*/ 129 w 489"/>
                  <a:gd name="T9" fmla="*/ 81 h 296"/>
                  <a:gd name="T10" fmla="*/ 55 w 489"/>
                  <a:gd name="T11" fmla="*/ 51 h 296"/>
                  <a:gd name="T12" fmla="*/ 20 w 489"/>
                  <a:gd name="T13" fmla="*/ 28 h 296"/>
                  <a:gd name="T14" fmla="*/ 42 w 489"/>
                  <a:gd name="T15" fmla="*/ 57 h 296"/>
                  <a:gd name="T16" fmla="*/ 107 w 489"/>
                  <a:gd name="T17" fmla="*/ 95 h 296"/>
                  <a:gd name="T18" fmla="*/ 184 w 489"/>
                  <a:gd name="T19" fmla="*/ 104 h 296"/>
                  <a:gd name="T20" fmla="*/ 193 w 489"/>
                  <a:gd name="T21" fmla="*/ 79 h 296"/>
                  <a:gd name="T22" fmla="*/ 156 w 489"/>
                  <a:gd name="T23" fmla="*/ 42 h 296"/>
                  <a:gd name="T24" fmla="*/ 67 w 489"/>
                  <a:gd name="T25" fmla="*/ 6 h 296"/>
                  <a:gd name="T26" fmla="*/ 0 w 489"/>
                  <a:gd name="T27" fmla="*/ 0 h 296"/>
                  <a:gd name="T28" fmla="*/ 6 w 489"/>
                  <a:gd name="T29" fmla="*/ 12 h 296"/>
                  <a:gd name="T30" fmla="*/ 6 w 489"/>
                  <a:gd name="T31" fmla="*/ 12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5" name="Полилиния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1295400 w 4288"/>
              <a:gd name="T3" fmla="*/ 406400 h 459"/>
              <a:gd name="T4" fmla="*/ 2476500 w 4288"/>
              <a:gd name="T5" fmla="*/ 228600 h 459"/>
              <a:gd name="T6" fmla="*/ 2946400 w 4288"/>
              <a:gd name="T7" fmla="*/ 596900 h 459"/>
              <a:gd name="T8" fmla="*/ 3721100 w 4288"/>
              <a:gd name="T9" fmla="*/ 241300 h 459"/>
              <a:gd name="T10" fmla="*/ 5613400 w 4288"/>
              <a:gd name="T11" fmla="*/ 723900 h 459"/>
              <a:gd name="T12" fmla="*/ 6807200 w 4288"/>
              <a:gd name="T13" fmla="*/ 215900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" name="Полилиния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50800 h 240"/>
              <a:gd name="T2" fmla="*/ 444500 w 560"/>
              <a:gd name="T3" fmla="*/ 228600 h 240"/>
              <a:gd name="T4" fmla="*/ 711200 w 560"/>
              <a:gd name="T5" fmla="*/ 25400 h 240"/>
              <a:gd name="T6" fmla="*/ 889000 w 560"/>
              <a:gd name="T7" fmla="*/ 381000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23" name="Прямоуг.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xmlns:mc="http://schemas.openxmlformats.org/markup-compatibility/2006" val="FF3300" mc:Ignorable="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0724" name="Прямоуг.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27" name="Прямоуг.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extLst>
            <a:ext uri="{909E8E84-426E-40DD-AFC4-6F175D3DCCD1}">
              <a14:hiddenFill xmlns=""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Прямоуг.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extLst>
            <a:ext uri="{909E8E84-426E-40DD-AFC4-6F175D3DCCD1}">
              <a14:hiddenFill xmlns=""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Прямоуг.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extLst>
            <a:ext uri="{909E8E84-426E-40DD-AFC4-6F175D3DCCD1}">
              <a14:hiddenFill xmlns=""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44A751-2D49-43E9-8D5C-8E116521F5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Прямоуг.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Прямоуг.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Прямоуг.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FD5016-2D79-42C9-8194-46916657A9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Прямоуг.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Прямоуг.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Прямоуг.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822C95-6381-470C-8BEB-C7BD0900CF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Прямоуг.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Прямоуг.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Прямоуг.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6A2DBB-9266-4326-B199-0AA4BB8C75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Прямоуг.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Прямоуг.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Прямоуг.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88C3F-51E7-4AF2-9523-00CC3F105B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Прямоуг.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Прямоуг.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.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F68ED-6EFA-42F1-87A4-6155BE058F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Прямоуг.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.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Прямоуг.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978B0-BFAA-4FA0-8669-AB2B39E31C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рямоуг.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Прямоуг.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Прямоуг.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D50D7E-30F6-4430-A6A6-B2F64BD29A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.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Прямоуг.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Прямоуг.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EED10-0C95-4E24-B758-700BD3749B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Прямоуг.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Прямоуг.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.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CF0ECE-7DD2-4558-9E1E-F923E16AC2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Прямоуг.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Прямоуг.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.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2EB90C-3D4B-411D-9B16-7052B276E7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Полилиния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1162050 w 2903"/>
              <a:gd name="T1" fmla="*/ 244856 h 3686"/>
              <a:gd name="T2" fmla="*/ 1026751 w 2903"/>
              <a:gd name="T3" fmla="*/ 45239 h 3686"/>
              <a:gd name="T4" fmla="*/ 897056 w 2903"/>
              <a:gd name="T5" fmla="*/ 0 h 3686"/>
              <a:gd name="T6" fmla="*/ 44032 w 2903"/>
              <a:gd name="T7" fmla="*/ 1589585 h 3686"/>
              <a:gd name="T8" fmla="*/ 44032 w 2903"/>
              <a:gd name="T9" fmla="*/ 1825394 h 3686"/>
              <a:gd name="T10" fmla="*/ 0 w 2903"/>
              <a:gd name="T11" fmla="*/ 2053285 h 3686"/>
              <a:gd name="T12" fmla="*/ 28821 w 2903"/>
              <a:gd name="T13" fmla="*/ 2084387 h 3686"/>
              <a:gd name="T14" fmla="*/ 176529 w 2903"/>
              <a:gd name="T15" fmla="*/ 1897211 h 3686"/>
              <a:gd name="T16" fmla="*/ 296217 w 2903"/>
              <a:gd name="T17" fmla="*/ 1825394 h 3686"/>
              <a:gd name="T18" fmla="*/ 1162050 w 2903"/>
              <a:gd name="T19" fmla="*/ 244856 h 3686"/>
              <a:gd name="T20" fmla="*/ 1162050 w 2903"/>
              <a:gd name="T21" fmla="*/ 244856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699" name="Прямоуг.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9700" name="Прямоуг.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9701" name="Прямоуг.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2" name="Прямоуг.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Прямоуг.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EF0A224E-7606-4DDC-AC07-120A415142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Полилиния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917850 w 2911"/>
              <a:gd name="T1" fmla="*/ 0 h 3703"/>
              <a:gd name="T2" fmla="*/ 52037 w 2911"/>
              <a:gd name="T3" fmla="*/ 1605520 h 3703"/>
              <a:gd name="T4" fmla="*/ 52437 w 2911"/>
              <a:gd name="T5" fmla="*/ 1812794 h 3703"/>
              <a:gd name="T6" fmla="*/ 0 w 2911"/>
              <a:gd name="T7" fmla="*/ 2057445 h 3703"/>
              <a:gd name="T8" fmla="*/ 20014 w 2911"/>
              <a:gd name="T9" fmla="*/ 2097087 h 3703"/>
              <a:gd name="T10" fmla="*/ 168920 w 2911"/>
              <a:gd name="T11" fmla="*/ 1898308 h 3703"/>
              <a:gd name="T12" fmla="*/ 305416 w 2911"/>
              <a:gd name="T13" fmla="*/ 1823554 h 3703"/>
              <a:gd name="T14" fmla="*/ 1165225 w 2911"/>
              <a:gd name="T15" fmla="*/ 242385 h 3703"/>
              <a:gd name="T16" fmla="*/ 1036334 w 2911"/>
              <a:gd name="T17" fmla="*/ 54367 h 3703"/>
              <a:gd name="T18" fmla="*/ 917850 w 2911"/>
              <a:gd name="T19" fmla="*/ 0 h 3703"/>
              <a:gd name="T20" fmla="*/ 917850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3" name="Полилиния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1406370 h 2777"/>
              <a:gd name="T2" fmla="*/ 172990 w 2561"/>
              <a:gd name="T3" fmla="*/ 1444854 h 2777"/>
              <a:gd name="T4" fmla="*/ 294723 w 2561"/>
              <a:gd name="T5" fmla="*/ 1571625 h 2777"/>
              <a:gd name="T6" fmla="*/ 1025525 w 2561"/>
              <a:gd name="T7" fmla="*/ 225811 h 2777"/>
              <a:gd name="T8" fmla="*/ 848130 w 2561"/>
              <a:gd name="T9" fmla="*/ 46407 h 2777"/>
              <a:gd name="T10" fmla="*/ 760034 w 2561"/>
              <a:gd name="T11" fmla="*/ 0 h 2777"/>
              <a:gd name="T12" fmla="*/ 0 w 2561"/>
              <a:gd name="T13" fmla="*/ 1406370 h 2777"/>
              <a:gd name="T14" fmla="*/ 0 w 2561"/>
              <a:gd name="T15" fmla="*/ 1406370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1034" name="Группа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51" name="Полилиния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794 w 2177"/>
                <a:gd name="T1" fmla="*/ 630 h 1298"/>
                <a:gd name="T2" fmla="*/ 710 w 2177"/>
                <a:gd name="T3" fmla="*/ 553 h 1298"/>
                <a:gd name="T4" fmla="*/ 666 w 2177"/>
                <a:gd name="T5" fmla="*/ 239 h 1298"/>
                <a:gd name="T6" fmla="*/ 1070 w 2177"/>
                <a:gd name="T7" fmla="*/ 165 h 1298"/>
                <a:gd name="T8" fmla="*/ 1089 w 2177"/>
                <a:gd name="T9" fmla="*/ 102 h 1298"/>
                <a:gd name="T10" fmla="*/ 1050 w 2177"/>
                <a:gd name="T11" fmla="*/ 50 h 1298"/>
                <a:gd name="T12" fmla="*/ 638 w 2177"/>
                <a:gd name="T13" fmla="*/ 106 h 1298"/>
                <a:gd name="T14" fmla="*/ 610 w 2177"/>
                <a:gd name="T15" fmla="*/ 16 h 1298"/>
                <a:gd name="T16" fmla="*/ 543 w 2177"/>
                <a:gd name="T17" fmla="*/ 0 h 1298"/>
                <a:gd name="T18" fmla="*/ 479 w 2177"/>
                <a:gd name="T19" fmla="*/ 14 h 1298"/>
                <a:gd name="T20" fmla="*/ 444 w 2177"/>
                <a:gd name="T21" fmla="*/ 53 h 1298"/>
                <a:gd name="T22" fmla="*/ 469 w 2177"/>
                <a:gd name="T23" fmla="*/ 143 h 1298"/>
                <a:gd name="T24" fmla="*/ 330 w 2177"/>
                <a:gd name="T25" fmla="*/ 221 h 1298"/>
                <a:gd name="T26" fmla="*/ 492 w 2177"/>
                <a:gd name="T27" fmla="*/ 237 h 1298"/>
                <a:gd name="T28" fmla="*/ 556 w 2177"/>
                <a:gd name="T29" fmla="*/ 445 h 1298"/>
                <a:gd name="T30" fmla="*/ 71 w 2177"/>
                <a:gd name="T31" fmla="*/ 235 h 1298"/>
                <a:gd name="T32" fmla="*/ 23 w 2177"/>
                <a:gd name="T33" fmla="*/ 255 h 1298"/>
                <a:gd name="T34" fmla="*/ 0 w 2177"/>
                <a:gd name="T35" fmla="*/ 318 h 1298"/>
                <a:gd name="T36" fmla="*/ 28 w 2177"/>
                <a:gd name="T37" fmla="*/ 390 h 1298"/>
                <a:gd name="T38" fmla="*/ 570 w 2177"/>
                <a:gd name="T39" fmla="*/ 644 h 1298"/>
                <a:gd name="T40" fmla="*/ 689 w 2177"/>
                <a:gd name="T41" fmla="*/ 628 h 1298"/>
                <a:gd name="T42" fmla="*/ 785 w 2177"/>
                <a:gd name="T43" fmla="*/ 649 h 1298"/>
                <a:gd name="T44" fmla="*/ 794 w 2177"/>
                <a:gd name="T45" fmla="*/ 630 h 1298"/>
                <a:gd name="T46" fmla="*/ 794 w 2177"/>
                <a:gd name="T47" fmla="*/ 630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2" name="Полилиния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4 h 258"/>
                <a:gd name="T2" fmla="*/ 60 w 143"/>
                <a:gd name="T3" fmla="*/ 0 h 258"/>
                <a:gd name="T4" fmla="*/ 71 w 143"/>
                <a:gd name="T5" fmla="*/ 117 h 258"/>
                <a:gd name="T6" fmla="*/ 4 w 143"/>
                <a:gd name="T7" fmla="*/ 129 h 258"/>
                <a:gd name="T8" fmla="*/ 0 w 143"/>
                <a:gd name="T9" fmla="*/ 4 h 258"/>
                <a:gd name="T10" fmla="*/ 0 w 143"/>
                <a:gd name="T11" fmla="*/ 4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3" name="Полилиния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68 w 1586"/>
                <a:gd name="T1" fmla="*/ 0 h 821"/>
                <a:gd name="T2" fmla="*/ 665 w 1586"/>
                <a:gd name="T3" fmla="*/ 259 h 821"/>
                <a:gd name="T4" fmla="*/ 713 w 1586"/>
                <a:gd name="T5" fmla="*/ 319 h 821"/>
                <a:gd name="T6" fmla="*/ 792 w 1586"/>
                <a:gd name="T7" fmla="*/ 396 h 821"/>
                <a:gd name="T8" fmla="*/ 782 w 1586"/>
                <a:gd name="T9" fmla="*/ 410 h 821"/>
                <a:gd name="T10" fmla="*/ 674 w 1586"/>
                <a:gd name="T11" fmla="*/ 393 h 821"/>
                <a:gd name="T12" fmla="*/ 572 w 1586"/>
                <a:gd name="T13" fmla="*/ 405 h 821"/>
                <a:gd name="T14" fmla="*/ 21 w 1586"/>
                <a:gd name="T15" fmla="*/ 149 h 821"/>
                <a:gd name="T16" fmla="*/ 0 w 1586"/>
                <a:gd name="T17" fmla="*/ 75 h 821"/>
                <a:gd name="T18" fmla="*/ 23 w 1586"/>
                <a:gd name="T19" fmla="*/ 16 h 821"/>
                <a:gd name="T20" fmla="*/ 68 w 1586"/>
                <a:gd name="T21" fmla="*/ 0 h 821"/>
                <a:gd name="T22" fmla="*/ 68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4" name="Полилиния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163 h 747"/>
                <a:gd name="T2" fmla="*/ 461 w 1049"/>
                <a:gd name="T3" fmla="*/ 374 h 747"/>
                <a:gd name="T4" fmla="*/ 470 w 1049"/>
                <a:gd name="T5" fmla="*/ 267 h 747"/>
                <a:gd name="T6" fmla="*/ 525 w 1049"/>
                <a:gd name="T7" fmla="*/ 211 h 747"/>
                <a:gd name="T8" fmla="*/ 39 w 1049"/>
                <a:gd name="T9" fmla="*/ 0 h 747"/>
                <a:gd name="T10" fmla="*/ 0 w 1049"/>
                <a:gd name="T11" fmla="*/ 64 h 747"/>
                <a:gd name="T12" fmla="*/ 0 w 1049"/>
                <a:gd name="T13" fmla="*/ 163 h 747"/>
                <a:gd name="T14" fmla="*/ 0 w 1049"/>
                <a:gd name="T15" fmla="*/ 163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5" name="Полилиния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14 h 241"/>
                <a:gd name="T2" fmla="*/ 79 w 272"/>
                <a:gd name="T3" fmla="*/ 0 h 241"/>
                <a:gd name="T4" fmla="*/ 125 w 272"/>
                <a:gd name="T5" fmla="*/ 18 h 241"/>
                <a:gd name="T6" fmla="*/ 135 w 272"/>
                <a:gd name="T7" fmla="*/ 70 h 241"/>
                <a:gd name="T8" fmla="*/ 81 w 272"/>
                <a:gd name="T9" fmla="*/ 73 h 241"/>
                <a:gd name="T10" fmla="*/ 16 w 272"/>
                <a:gd name="T11" fmla="*/ 121 h 241"/>
                <a:gd name="T12" fmla="*/ 0 w 272"/>
                <a:gd name="T13" fmla="*/ 14 h 241"/>
                <a:gd name="T14" fmla="*/ 0 w 272"/>
                <a:gd name="T15" fmla="*/ 14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6" name="Полилиния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76 w 152"/>
                <a:gd name="T1" fmla="*/ 2 h 224"/>
                <a:gd name="T2" fmla="*/ 76 w 152"/>
                <a:gd name="T3" fmla="*/ 112 h 224"/>
                <a:gd name="T4" fmla="*/ 0 w 152"/>
                <a:gd name="T5" fmla="*/ 4 h 224"/>
                <a:gd name="T6" fmla="*/ 36 w 152"/>
                <a:gd name="T7" fmla="*/ 0 h 224"/>
                <a:gd name="T8" fmla="*/ 76 w 152"/>
                <a:gd name="T9" fmla="*/ 2 h 224"/>
                <a:gd name="T10" fmla="*/ 76 w 152"/>
                <a:gd name="T11" fmla="*/ 2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7" name="Полилиния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40 h 764"/>
                <a:gd name="T2" fmla="*/ 44 w 386"/>
                <a:gd name="T3" fmla="*/ 0 h 764"/>
                <a:gd name="T4" fmla="*/ 116 w 386"/>
                <a:gd name="T5" fmla="*/ 3 h 764"/>
                <a:gd name="T6" fmla="*/ 193 w 386"/>
                <a:gd name="T7" fmla="*/ 383 h 764"/>
                <a:gd name="T8" fmla="*/ 140 w 386"/>
                <a:gd name="T9" fmla="*/ 361 h 764"/>
                <a:gd name="T10" fmla="*/ 76 w 386"/>
                <a:gd name="T11" fmla="*/ 339 h 764"/>
                <a:gd name="T12" fmla="*/ 0 w 386"/>
                <a:gd name="T13" fmla="*/ 40 h 764"/>
                <a:gd name="T14" fmla="*/ 0 w 386"/>
                <a:gd name="T15" fmla="*/ 40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8" name="Полилиния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346 w 728"/>
                <a:gd name="T1" fmla="*/ 0 h 348"/>
                <a:gd name="T2" fmla="*/ 0 w 728"/>
                <a:gd name="T3" fmla="*/ 53 h 348"/>
                <a:gd name="T4" fmla="*/ 14 w 728"/>
                <a:gd name="T5" fmla="*/ 174 h 348"/>
                <a:gd name="T6" fmla="*/ 358 w 728"/>
                <a:gd name="T7" fmla="*/ 119 h 348"/>
                <a:gd name="T8" fmla="*/ 364 w 728"/>
                <a:gd name="T9" fmla="*/ 22 h 348"/>
                <a:gd name="T10" fmla="*/ 346 w 728"/>
                <a:gd name="T11" fmla="*/ 0 h 348"/>
                <a:gd name="T12" fmla="*/ 346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9" name="Полилиния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136 w 312"/>
                <a:gd name="T1" fmla="*/ 0 h 135"/>
                <a:gd name="T2" fmla="*/ 0 w 312"/>
                <a:gd name="T3" fmla="*/ 39 h 135"/>
                <a:gd name="T4" fmla="*/ 156 w 312"/>
                <a:gd name="T5" fmla="*/ 67 h 135"/>
                <a:gd name="T6" fmla="*/ 136 w 312"/>
                <a:gd name="T7" fmla="*/ 0 h 135"/>
                <a:gd name="T8" fmla="*/ 136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60" name="Группа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Группа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4" name="Полилиния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53 h 175"/>
                    <a:gd name="T2" fmla="*/ 57 w 313"/>
                    <a:gd name="T3" fmla="*/ 5 h 175"/>
                    <a:gd name="T4" fmla="*/ 107 w 313"/>
                    <a:gd name="T5" fmla="*/ 0 h 175"/>
                    <a:gd name="T6" fmla="*/ 146 w 313"/>
                    <a:gd name="T7" fmla="*/ 13 h 175"/>
                    <a:gd name="T8" fmla="*/ 157 w 313"/>
                    <a:gd name="T9" fmla="*/ 45 h 175"/>
                    <a:gd name="T10" fmla="*/ 84 w 313"/>
                    <a:gd name="T11" fmla="*/ 33 h 175"/>
                    <a:gd name="T12" fmla="*/ 37 w 313"/>
                    <a:gd name="T13" fmla="*/ 50 h 175"/>
                    <a:gd name="T14" fmla="*/ 7 w 313"/>
                    <a:gd name="T15" fmla="*/ 87 h 175"/>
                    <a:gd name="T16" fmla="*/ 0 w 313"/>
                    <a:gd name="T17" fmla="*/ 53 h 175"/>
                    <a:gd name="T18" fmla="*/ 0 w 313"/>
                    <a:gd name="T19" fmla="*/ 53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5" name="Полилиния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20 h 266"/>
                    <a:gd name="T2" fmla="*/ 80 w 230"/>
                    <a:gd name="T3" fmla="*/ 133 h 266"/>
                    <a:gd name="T4" fmla="*/ 115 w 230"/>
                    <a:gd name="T5" fmla="*/ 126 h 266"/>
                    <a:gd name="T6" fmla="*/ 112 w 230"/>
                    <a:gd name="T7" fmla="*/ 9 h 266"/>
                    <a:gd name="T8" fmla="*/ 83 w 230"/>
                    <a:gd name="T9" fmla="*/ 0 h 266"/>
                    <a:gd name="T10" fmla="*/ 90 w 230"/>
                    <a:gd name="T11" fmla="*/ 99 h 266"/>
                    <a:gd name="T12" fmla="*/ 36 w 230"/>
                    <a:gd name="T13" fmla="*/ 2 h 266"/>
                    <a:gd name="T14" fmla="*/ 0 w 230"/>
                    <a:gd name="T15" fmla="*/ 20 h 266"/>
                    <a:gd name="T16" fmla="*/ 0 w 230"/>
                    <a:gd name="T17" fmla="*/ 20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6" name="Полилиния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0 h 234"/>
                    <a:gd name="T2" fmla="*/ 18 w 87"/>
                    <a:gd name="T3" fmla="*/ 47 h 234"/>
                    <a:gd name="T4" fmla="*/ 22 w 87"/>
                    <a:gd name="T5" fmla="*/ 77 h 234"/>
                    <a:gd name="T6" fmla="*/ 13 w 87"/>
                    <a:gd name="T7" fmla="*/ 117 h 234"/>
                    <a:gd name="T8" fmla="*/ 40 w 87"/>
                    <a:gd name="T9" fmla="*/ 110 h 234"/>
                    <a:gd name="T10" fmla="*/ 43 w 87"/>
                    <a:gd name="T11" fmla="*/ 58 h 234"/>
                    <a:gd name="T12" fmla="*/ 23 w 87"/>
                    <a:gd name="T13" fmla="*/ 0 h 234"/>
                    <a:gd name="T14" fmla="*/ 0 w 87"/>
                    <a:gd name="T15" fmla="*/ 10 h 234"/>
                    <a:gd name="T16" fmla="*/ 0 w 87"/>
                    <a:gd name="T17" fmla="*/ 10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062" name="Полилиния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50 w 1190"/>
                  <a:gd name="T1" fmla="*/ 0 h 500"/>
                  <a:gd name="T2" fmla="*/ 595 w 1190"/>
                  <a:gd name="T3" fmla="*/ 245 h 500"/>
                  <a:gd name="T4" fmla="*/ 538 w 1190"/>
                  <a:gd name="T5" fmla="*/ 250 h 500"/>
                  <a:gd name="T6" fmla="*/ 0 w 1190"/>
                  <a:gd name="T7" fmla="*/ 14 h 500"/>
                  <a:gd name="T8" fmla="*/ 50 w 1190"/>
                  <a:gd name="T9" fmla="*/ 0 h 500"/>
                  <a:gd name="T10" fmla="*/ 5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3" name="Полилиния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7 w 489"/>
                  <a:gd name="T1" fmla="*/ 17 h 296"/>
                  <a:gd name="T2" fmla="*/ 80 w 489"/>
                  <a:gd name="T3" fmla="*/ 33 h 296"/>
                  <a:gd name="T4" fmla="*/ 162 w 489"/>
                  <a:gd name="T5" fmla="*/ 69 h 296"/>
                  <a:gd name="T6" fmla="*/ 220 w 489"/>
                  <a:gd name="T7" fmla="*/ 122 h 296"/>
                  <a:gd name="T8" fmla="*/ 163 w 489"/>
                  <a:gd name="T9" fmla="*/ 115 h 296"/>
                  <a:gd name="T10" fmla="*/ 69 w 489"/>
                  <a:gd name="T11" fmla="*/ 73 h 296"/>
                  <a:gd name="T12" fmla="*/ 25 w 489"/>
                  <a:gd name="T13" fmla="*/ 40 h 296"/>
                  <a:gd name="T14" fmla="*/ 53 w 489"/>
                  <a:gd name="T15" fmla="*/ 82 h 296"/>
                  <a:gd name="T16" fmla="*/ 136 w 489"/>
                  <a:gd name="T17" fmla="*/ 135 h 296"/>
                  <a:gd name="T18" fmla="*/ 233 w 489"/>
                  <a:gd name="T19" fmla="*/ 148 h 296"/>
                  <a:gd name="T20" fmla="*/ 244 w 489"/>
                  <a:gd name="T21" fmla="*/ 112 h 296"/>
                  <a:gd name="T22" fmla="*/ 197 w 489"/>
                  <a:gd name="T23" fmla="*/ 60 h 296"/>
                  <a:gd name="T24" fmla="*/ 85 w 489"/>
                  <a:gd name="T25" fmla="*/ 9 h 296"/>
                  <a:gd name="T26" fmla="*/ 0 w 489"/>
                  <a:gd name="T27" fmla="*/ 0 h 296"/>
                  <a:gd name="T28" fmla="*/ 7 w 489"/>
                  <a:gd name="T29" fmla="*/ 17 h 296"/>
                  <a:gd name="T30" fmla="*/ 7 w 489"/>
                  <a:gd name="T31" fmla="*/ 17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4" name="Полилиния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12 w 213"/>
                  <a:gd name="T1" fmla="*/ 0 h 478"/>
                  <a:gd name="T2" fmla="*/ 46 w 213"/>
                  <a:gd name="T3" fmla="*/ 12 h 478"/>
                  <a:gd name="T4" fmla="*/ 40 w 213"/>
                  <a:gd name="T5" fmla="*/ 96 h 478"/>
                  <a:gd name="T6" fmla="*/ 53 w 213"/>
                  <a:gd name="T7" fmla="*/ 163 h 478"/>
                  <a:gd name="T8" fmla="*/ 107 w 213"/>
                  <a:gd name="T9" fmla="*/ 225 h 478"/>
                  <a:gd name="T10" fmla="*/ 49 w 213"/>
                  <a:gd name="T11" fmla="*/ 238 h 478"/>
                  <a:gd name="T12" fmla="*/ 15 w 213"/>
                  <a:gd name="T13" fmla="*/ 171 h 478"/>
                  <a:gd name="T14" fmla="*/ 0 w 213"/>
                  <a:gd name="T15" fmla="*/ 28 h 478"/>
                  <a:gd name="T16" fmla="*/ 12 w 213"/>
                  <a:gd name="T17" fmla="*/ 0 h 478"/>
                  <a:gd name="T18" fmla="*/ 12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065" name="Группа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66" name="Полилиния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55 w 150"/>
                    <a:gd name="T1" fmla="*/ 0 h 173"/>
                    <a:gd name="T2" fmla="*/ 20 w 150"/>
                    <a:gd name="T3" fmla="*/ 33 h 173"/>
                    <a:gd name="T4" fmla="*/ 0 w 150"/>
                    <a:gd name="T5" fmla="*/ 87 h 173"/>
                    <a:gd name="T6" fmla="*/ 40 w 150"/>
                    <a:gd name="T7" fmla="*/ 80 h 173"/>
                    <a:gd name="T8" fmla="*/ 52 w 150"/>
                    <a:gd name="T9" fmla="*/ 42 h 173"/>
                    <a:gd name="T10" fmla="*/ 75 w 150"/>
                    <a:gd name="T11" fmla="*/ 14 h 173"/>
                    <a:gd name="T12" fmla="*/ 55 w 150"/>
                    <a:gd name="T13" fmla="*/ 0 h 173"/>
                    <a:gd name="T14" fmla="*/ 55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7" name="Полилиния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78 w 1684"/>
                    <a:gd name="T1" fmla="*/ 0 h 880"/>
                    <a:gd name="T2" fmla="*/ 32 w 1684"/>
                    <a:gd name="T3" fmla="*/ 26 h 880"/>
                    <a:gd name="T4" fmla="*/ 0 w 1684"/>
                    <a:gd name="T5" fmla="*/ 104 h 880"/>
                    <a:gd name="T6" fmla="*/ 34 w 1684"/>
                    <a:gd name="T7" fmla="*/ 179 h 880"/>
                    <a:gd name="T8" fmla="*/ 591 w 1684"/>
                    <a:gd name="T9" fmla="*/ 434 h 880"/>
                    <a:gd name="T10" fmla="*/ 711 w 1684"/>
                    <a:gd name="T11" fmla="*/ 418 h 880"/>
                    <a:gd name="T12" fmla="*/ 808 w 1684"/>
                    <a:gd name="T13" fmla="*/ 440 h 880"/>
                    <a:gd name="T14" fmla="*/ 842 w 1684"/>
                    <a:gd name="T15" fmla="*/ 404 h 880"/>
                    <a:gd name="T16" fmla="*/ 751 w 1684"/>
                    <a:gd name="T17" fmla="*/ 332 h 880"/>
                    <a:gd name="T18" fmla="*/ 714 w 1684"/>
                    <a:gd name="T19" fmla="*/ 256 h 880"/>
                    <a:gd name="T20" fmla="*/ 685 w 1684"/>
                    <a:gd name="T21" fmla="*/ 264 h 880"/>
                    <a:gd name="T22" fmla="*/ 720 w 1684"/>
                    <a:gd name="T23" fmla="*/ 332 h 880"/>
                    <a:gd name="T24" fmla="*/ 789 w 1684"/>
                    <a:gd name="T25" fmla="*/ 405 h 880"/>
                    <a:gd name="T26" fmla="*/ 707 w 1684"/>
                    <a:gd name="T27" fmla="*/ 394 h 880"/>
                    <a:gd name="T28" fmla="*/ 610 w 1684"/>
                    <a:gd name="T29" fmla="*/ 407 h 880"/>
                    <a:gd name="T30" fmla="*/ 628 w 1684"/>
                    <a:gd name="T31" fmla="*/ 325 h 880"/>
                    <a:gd name="T32" fmla="*/ 669 w 1684"/>
                    <a:gd name="T33" fmla="*/ 269 h 880"/>
                    <a:gd name="T34" fmla="*/ 621 w 1684"/>
                    <a:gd name="T35" fmla="*/ 276 h 880"/>
                    <a:gd name="T36" fmla="*/ 583 w 1684"/>
                    <a:gd name="T37" fmla="*/ 329 h 880"/>
                    <a:gd name="T38" fmla="*/ 570 w 1684"/>
                    <a:gd name="T39" fmla="*/ 396 h 880"/>
                    <a:gd name="T40" fmla="*/ 54 w 1684"/>
                    <a:gd name="T41" fmla="*/ 155 h 880"/>
                    <a:gd name="T42" fmla="*/ 40 w 1684"/>
                    <a:gd name="T43" fmla="*/ 108 h 880"/>
                    <a:gd name="T44" fmla="*/ 52 w 1684"/>
                    <a:gd name="T45" fmla="*/ 48 h 880"/>
                    <a:gd name="T46" fmla="*/ 109 w 1684"/>
                    <a:gd name="T47" fmla="*/ 0 h 880"/>
                    <a:gd name="T48" fmla="*/ 78 w 1684"/>
                    <a:gd name="T49" fmla="*/ 0 h 880"/>
                    <a:gd name="T50" fmla="*/ 78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8" name="Полилиния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58 w 160"/>
                    <a:gd name="T1" fmla="*/ 0 h 335"/>
                    <a:gd name="T2" fmla="*/ 10 w 160"/>
                    <a:gd name="T3" fmla="*/ 53 h 335"/>
                    <a:gd name="T4" fmla="*/ 0 w 160"/>
                    <a:gd name="T5" fmla="*/ 115 h 335"/>
                    <a:gd name="T6" fmla="*/ 17 w 160"/>
                    <a:gd name="T7" fmla="*/ 157 h 335"/>
                    <a:gd name="T8" fmla="*/ 47 w 160"/>
                    <a:gd name="T9" fmla="*/ 167 h 335"/>
                    <a:gd name="T10" fmla="*/ 38 w 160"/>
                    <a:gd name="T11" fmla="*/ 77 h 335"/>
                    <a:gd name="T12" fmla="*/ 80 w 160"/>
                    <a:gd name="T13" fmla="*/ 8 h 335"/>
                    <a:gd name="T14" fmla="*/ 58 w 160"/>
                    <a:gd name="T15" fmla="*/ 0 h 335"/>
                    <a:gd name="T16" fmla="*/ 58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9" name="Полилиния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109 w 642"/>
                    <a:gd name="T1" fmla="*/ 448 h 1188"/>
                    <a:gd name="T2" fmla="*/ 0 w 642"/>
                    <a:gd name="T3" fmla="*/ 62 h 1188"/>
                    <a:gd name="T4" fmla="*/ 41 w 642"/>
                    <a:gd name="T5" fmla="*/ 19 h 1188"/>
                    <a:gd name="T6" fmla="*/ 129 w 642"/>
                    <a:gd name="T7" fmla="*/ 0 h 1188"/>
                    <a:gd name="T8" fmla="*/ 200 w 642"/>
                    <a:gd name="T9" fmla="*/ 29 h 1188"/>
                    <a:gd name="T10" fmla="*/ 322 w 642"/>
                    <a:gd name="T11" fmla="*/ 594 h 1188"/>
                    <a:gd name="T12" fmla="*/ 278 w 642"/>
                    <a:gd name="T13" fmla="*/ 546 h 1188"/>
                    <a:gd name="T14" fmla="*/ 178 w 642"/>
                    <a:gd name="T15" fmla="*/ 49 h 1188"/>
                    <a:gd name="T16" fmla="*/ 113 w 642"/>
                    <a:gd name="T17" fmla="*/ 31 h 1188"/>
                    <a:gd name="T18" fmla="*/ 60 w 642"/>
                    <a:gd name="T19" fmla="*/ 37 h 1188"/>
                    <a:gd name="T20" fmla="*/ 38 w 642"/>
                    <a:gd name="T21" fmla="*/ 71 h 1188"/>
                    <a:gd name="T22" fmla="*/ 153 w 642"/>
                    <a:gd name="T23" fmla="*/ 462 h 1188"/>
                    <a:gd name="T24" fmla="*/ 109 w 642"/>
                    <a:gd name="T25" fmla="*/ 448 h 1188"/>
                    <a:gd name="T26" fmla="*/ 109 w 642"/>
                    <a:gd name="T27" fmla="*/ 448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0" name="Полилиния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14 h 504"/>
                    <a:gd name="T2" fmla="*/ 38 w 192"/>
                    <a:gd name="T3" fmla="*/ 97 h 504"/>
                    <a:gd name="T4" fmla="*/ 57 w 192"/>
                    <a:gd name="T5" fmla="*/ 159 h 504"/>
                    <a:gd name="T6" fmla="*/ 58 w 192"/>
                    <a:gd name="T7" fmla="*/ 252 h 504"/>
                    <a:gd name="T8" fmla="*/ 96 w 192"/>
                    <a:gd name="T9" fmla="*/ 252 h 504"/>
                    <a:gd name="T10" fmla="*/ 94 w 192"/>
                    <a:gd name="T11" fmla="*/ 180 h 504"/>
                    <a:gd name="T12" fmla="*/ 81 w 192"/>
                    <a:gd name="T13" fmla="*/ 104 h 504"/>
                    <a:gd name="T14" fmla="*/ 50 w 192"/>
                    <a:gd name="T15" fmla="*/ 30 h 504"/>
                    <a:gd name="T16" fmla="*/ 32 w 192"/>
                    <a:gd name="T17" fmla="*/ 0 h 504"/>
                    <a:gd name="T18" fmla="*/ 0 w 192"/>
                    <a:gd name="T19" fmla="*/ 14 h 504"/>
                    <a:gd name="T20" fmla="*/ 0 w 192"/>
                    <a:gd name="T21" fmla="*/ 14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1" name="Полилиния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149 w 390"/>
                    <a:gd name="T1" fmla="*/ 0 h 269"/>
                    <a:gd name="T2" fmla="*/ 129 w 390"/>
                    <a:gd name="T3" fmla="*/ 9 h 269"/>
                    <a:gd name="T4" fmla="*/ 127 w 390"/>
                    <a:gd name="T5" fmla="*/ 33 h 269"/>
                    <a:gd name="T6" fmla="*/ 0 w 390"/>
                    <a:gd name="T7" fmla="*/ 85 h 269"/>
                    <a:gd name="T8" fmla="*/ 0 w 390"/>
                    <a:gd name="T9" fmla="*/ 111 h 269"/>
                    <a:gd name="T10" fmla="*/ 142 w 390"/>
                    <a:gd name="T11" fmla="*/ 113 h 269"/>
                    <a:gd name="T12" fmla="*/ 160 w 390"/>
                    <a:gd name="T13" fmla="*/ 135 h 269"/>
                    <a:gd name="T14" fmla="*/ 195 w 390"/>
                    <a:gd name="T15" fmla="*/ 133 h 269"/>
                    <a:gd name="T16" fmla="*/ 192 w 390"/>
                    <a:gd name="T17" fmla="*/ 95 h 269"/>
                    <a:gd name="T18" fmla="*/ 58 w 390"/>
                    <a:gd name="T19" fmla="*/ 88 h 269"/>
                    <a:gd name="T20" fmla="*/ 167 w 390"/>
                    <a:gd name="T21" fmla="*/ 45 h 269"/>
                    <a:gd name="T22" fmla="*/ 149 w 390"/>
                    <a:gd name="T23" fmla="*/ 0 h 269"/>
                    <a:gd name="T24" fmla="*/ 149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2" name="Полилиния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66 h 424"/>
                    <a:gd name="T2" fmla="*/ 432 w 941"/>
                    <a:gd name="T3" fmla="*/ 0 h 424"/>
                    <a:gd name="T4" fmla="*/ 463 w 941"/>
                    <a:gd name="T5" fmla="*/ 39 h 424"/>
                    <a:gd name="T6" fmla="*/ 471 w 941"/>
                    <a:gd name="T7" fmla="*/ 91 h 424"/>
                    <a:gd name="T8" fmla="*/ 452 w 941"/>
                    <a:gd name="T9" fmla="*/ 141 h 424"/>
                    <a:gd name="T10" fmla="*/ 29 w 941"/>
                    <a:gd name="T11" fmla="*/ 212 h 424"/>
                    <a:gd name="T12" fmla="*/ 27 w 941"/>
                    <a:gd name="T13" fmla="*/ 192 h 424"/>
                    <a:gd name="T14" fmla="*/ 432 w 941"/>
                    <a:gd name="T15" fmla="*/ 121 h 424"/>
                    <a:gd name="T16" fmla="*/ 447 w 941"/>
                    <a:gd name="T17" fmla="*/ 73 h 424"/>
                    <a:gd name="T18" fmla="*/ 420 w 941"/>
                    <a:gd name="T19" fmla="*/ 29 h 424"/>
                    <a:gd name="T20" fmla="*/ 0 w 941"/>
                    <a:gd name="T21" fmla="*/ 93 h 424"/>
                    <a:gd name="T22" fmla="*/ 0 w 941"/>
                    <a:gd name="T23" fmla="*/ 66 h 424"/>
                    <a:gd name="T24" fmla="*/ 0 w 941"/>
                    <a:gd name="T25" fmla="*/ 66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3" name="Полилиния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63 h 173"/>
                    <a:gd name="T2" fmla="*/ 33 w 488"/>
                    <a:gd name="T3" fmla="*/ 86 h 173"/>
                    <a:gd name="T4" fmla="*/ 111 w 488"/>
                    <a:gd name="T5" fmla="*/ 83 h 173"/>
                    <a:gd name="T6" fmla="*/ 210 w 488"/>
                    <a:gd name="T7" fmla="*/ 58 h 173"/>
                    <a:gd name="T8" fmla="*/ 245 w 488"/>
                    <a:gd name="T9" fmla="*/ 21 h 173"/>
                    <a:gd name="T10" fmla="*/ 222 w 488"/>
                    <a:gd name="T11" fmla="*/ 1 h 173"/>
                    <a:gd name="T12" fmla="*/ 127 w 488"/>
                    <a:gd name="T13" fmla="*/ 0 h 173"/>
                    <a:gd name="T14" fmla="*/ 55 w 488"/>
                    <a:gd name="T15" fmla="*/ 6 h 173"/>
                    <a:gd name="T16" fmla="*/ 8 w 488"/>
                    <a:gd name="T17" fmla="*/ 38 h 173"/>
                    <a:gd name="T18" fmla="*/ 56 w 488"/>
                    <a:gd name="T19" fmla="*/ 47 h 173"/>
                    <a:gd name="T20" fmla="*/ 138 w 488"/>
                    <a:gd name="T21" fmla="*/ 26 h 173"/>
                    <a:gd name="T22" fmla="*/ 209 w 488"/>
                    <a:gd name="T23" fmla="*/ 26 h 173"/>
                    <a:gd name="T24" fmla="*/ 135 w 488"/>
                    <a:gd name="T25" fmla="*/ 55 h 173"/>
                    <a:gd name="T26" fmla="*/ 71 w 488"/>
                    <a:gd name="T27" fmla="*/ 63 h 173"/>
                    <a:gd name="T28" fmla="*/ 0 w 488"/>
                    <a:gd name="T29" fmla="*/ 63 h 173"/>
                    <a:gd name="T30" fmla="*/ 0 w 488"/>
                    <a:gd name="T31" fmla="*/ 63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1035" name="Группа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49" name="Полилиния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184 w 772"/>
                <a:gd name="T1" fmla="*/ 1379 h 3266"/>
                <a:gd name="T2" fmla="*/ 101 w 772"/>
                <a:gd name="T3" fmla="*/ 1287 h 3266"/>
                <a:gd name="T4" fmla="*/ 85 w 772"/>
                <a:gd name="T5" fmla="*/ 1216 h 3266"/>
                <a:gd name="T6" fmla="*/ 99 w 772"/>
                <a:gd name="T7" fmla="*/ 1111 h 3266"/>
                <a:gd name="T8" fmla="*/ 157 w 772"/>
                <a:gd name="T9" fmla="*/ 984 h 3266"/>
                <a:gd name="T10" fmla="*/ 170 w 772"/>
                <a:gd name="T11" fmla="*/ 904 h 3266"/>
                <a:gd name="T12" fmla="*/ 157 w 772"/>
                <a:gd name="T13" fmla="*/ 851 h 3266"/>
                <a:gd name="T14" fmla="*/ 106 w 772"/>
                <a:gd name="T15" fmla="*/ 812 h 3266"/>
                <a:gd name="T16" fmla="*/ 96 w 772"/>
                <a:gd name="T17" fmla="*/ 763 h 3266"/>
                <a:gd name="T18" fmla="*/ 114 w 772"/>
                <a:gd name="T19" fmla="*/ 693 h 3266"/>
                <a:gd name="T20" fmla="*/ 197 w 772"/>
                <a:gd name="T21" fmla="*/ 505 h 3266"/>
                <a:gd name="T22" fmla="*/ 205 w 772"/>
                <a:gd name="T23" fmla="*/ 413 h 3266"/>
                <a:gd name="T24" fmla="*/ 184 w 772"/>
                <a:gd name="T25" fmla="*/ 312 h 3266"/>
                <a:gd name="T26" fmla="*/ 114 w 772"/>
                <a:gd name="T27" fmla="*/ 263 h 3266"/>
                <a:gd name="T28" fmla="*/ 53 w 772"/>
                <a:gd name="T29" fmla="*/ 184 h 3266"/>
                <a:gd name="T30" fmla="*/ 0 w 772"/>
                <a:gd name="T31" fmla="*/ 0 h 3266"/>
                <a:gd name="T32" fmla="*/ 8 w 772"/>
                <a:gd name="T33" fmla="*/ 167 h 3266"/>
                <a:gd name="T34" fmla="*/ 48 w 772"/>
                <a:gd name="T35" fmla="*/ 267 h 3266"/>
                <a:gd name="T36" fmla="*/ 101 w 772"/>
                <a:gd name="T37" fmla="*/ 329 h 3266"/>
                <a:gd name="T38" fmla="*/ 160 w 772"/>
                <a:gd name="T39" fmla="*/ 364 h 3266"/>
                <a:gd name="T40" fmla="*/ 163 w 772"/>
                <a:gd name="T41" fmla="*/ 456 h 3266"/>
                <a:gd name="T42" fmla="*/ 133 w 772"/>
                <a:gd name="T43" fmla="*/ 553 h 3266"/>
                <a:gd name="T44" fmla="*/ 64 w 772"/>
                <a:gd name="T45" fmla="*/ 724 h 3266"/>
                <a:gd name="T46" fmla="*/ 61 w 772"/>
                <a:gd name="T47" fmla="*/ 834 h 3266"/>
                <a:gd name="T48" fmla="*/ 125 w 772"/>
                <a:gd name="T49" fmla="*/ 895 h 3266"/>
                <a:gd name="T50" fmla="*/ 122 w 772"/>
                <a:gd name="T51" fmla="*/ 952 h 3266"/>
                <a:gd name="T52" fmla="*/ 66 w 772"/>
                <a:gd name="T53" fmla="*/ 1071 h 3266"/>
                <a:gd name="T54" fmla="*/ 42 w 772"/>
                <a:gd name="T55" fmla="*/ 1185 h 3266"/>
                <a:gd name="T56" fmla="*/ 64 w 772"/>
                <a:gd name="T57" fmla="*/ 1308 h 3266"/>
                <a:gd name="T58" fmla="*/ 114 w 772"/>
                <a:gd name="T59" fmla="*/ 1374 h 3266"/>
                <a:gd name="T60" fmla="*/ 178 w 772"/>
                <a:gd name="T61" fmla="*/ 1427 h 3266"/>
                <a:gd name="T62" fmla="*/ 184 w 772"/>
                <a:gd name="T63" fmla="*/ 1379 h 3266"/>
                <a:gd name="T64" fmla="*/ 184 w 772"/>
                <a:gd name="T65" fmla="*/ 1379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0" name="Полилиния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184 w 772"/>
                <a:gd name="T1" fmla="*/ 1578 h 3266"/>
                <a:gd name="T2" fmla="*/ 101 w 772"/>
                <a:gd name="T3" fmla="*/ 1473 h 3266"/>
                <a:gd name="T4" fmla="*/ 85 w 772"/>
                <a:gd name="T5" fmla="*/ 1392 h 3266"/>
                <a:gd name="T6" fmla="*/ 99 w 772"/>
                <a:gd name="T7" fmla="*/ 1271 h 3266"/>
                <a:gd name="T8" fmla="*/ 157 w 772"/>
                <a:gd name="T9" fmla="*/ 1126 h 3266"/>
                <a:gd name="T10" fmla="*/ 170 w 772"/>
                <a:gd name="T11" fmla="*/ 1035 h 3266"/>
                <a:gd name="T12" fmla="*/ 157 w 772"/>
                <a:gd name="T13" fmla="*/ 974 h 3266"/>
                <a:gd name="T14" fmla="*/ 106 w 772"/>
                <a:gd name="T15" fmla="*/ 930 h 3266"/>
                <a:gd name="T16" fmla="*/ 96 w 772"/>
                <a:gd name="T17" fmla="*/ 874 h 3266"/>
                <a:gd name="T18" fmla="*/ 114 w 772"/>
                <a:gd name="T19" fmla="*/ 794 h 3266"/>
                <a:gd name="T20" fmla="*/ 197 w 772"/>
                <a:gd name="T21" fmla="*/ 578 h 3266"/>
                <a:gd name="T22" fmla="*/ 205 w 772"/>
                <a:gd name="T23" fmla="*/ 473 h 3266"/>
                <a:gd name="T24" fmla="*/ 184 w 772"/>
                <a:gd name="T25" fmla="*/ 357 h 3266"/>
                <a:gd name="T26" fmla="*/ 114 w 772"/>
                <a:gd name="T27" fmla="*/ 302 h 3266"/>
                <a:gd name="T28" fmla="*/ 53 w 772"/>
                <a:gd name="T29" fmla="*/ 211 h 3266"/>
                <a:gd name="T30" fmla="*/ 0 w 772"/>
                <a:gd name="T31" fmla="*/ 0 h 3266"/>
                <a:gd name="T32" fmla="*/ 8 w 772"/>
                <a:gd name="T33" fmla="*/ 191 h 3266"/>
                <a:gd name="T34" fmla="*/ 48 w 772"/>
                <a:gd name="T35" fmla="*/ 306 h 3266"/>
                <a:gd name="T36" fmla="*/ 101 w 772"/>
                <a:gd name="T37" fmla="*/ 377 h 3266"/>
                <a:gd name="T38" fmla="*/ 160 w 772"/>
                <a:gd name="T39" fmla="*/ 417 h 3266"/>
                <a:gd name="T40" fmla="*/ 163 w 772"/>
                <a:gd name="T41" fmla="*/ 522 h 3266"/>
                <a:gd name="T42" fmla="*/ 133 w 772"/>
                <a:gd name="T43" fmla="*/ 633 h 3266"/>
                <a:gd name="T44" fmla="*/ 64 w 772"/>
                <a:gd name="T45" fmla="*/ 829 h 3266"/>
                <a:gd name="T46" fmla="*/ 61 w 772"/>
                <a:gd name="T47" fmla="*/ 955 h 3266"/>
                <a:gd name="T48" fmla="*/ 125 w 772"/>
                <a:gd name="T49" fmla="*/ 1025 h 3266"/>
                <a:gd name="T50" fmla="*/ 122 w 772"/>
                <a:gd name="T51" fmla="*/ 1090 h 3266"/>
                <a:gd name="T52" fmla="*/ 66 w 772"/>
                <a:gd name="T53" fmla="*/ 1226 h 3266"/>
                <a:gd name="T54" fmla="*/ 42 w 772"/>
                <a:gd name="T55" fmla="*/ 1357 h 3266"/>
                <a:gd name="T56" fmla="*/ 64 w 772"/>
                <a:gd name="T57" fmla="*/ 1497 h 3266"/>
                <a:gd name="T58" fmla="*/ 114 w 772"/>
                <a:gd name="T59" fmla="*/ 1572 h 3266"/>
                <a:gd name="T60" fmla="*/ 178 w 772"/>
                <a:gd name="T61" fmla="*/ 1633 h 3266"/>
                <a:gd name="T62" fmla="*/ 184 w 772"/>
                <a:gd name="T63" fmla="*/ 1578 h 3266"/>
                <a:gd name="T64" fmla="*/ 184 w 772"/>
                <a:gd name="T65" fmla="*/ 1578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36" name="Группа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Группа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39" name="Полилиния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31 w 245"/>
                  <a:gd name="T1" fmla="*/ 3 h 806"/>
                  <a:gd name="T2" fmla="*/ 33 w 245"/>
                  <a:gd name="T3" fmla="*/ 122 h 806"/>
                  <a:gd name="T4" fmla="*/ 0 w 245"/>
                  <a:gd name="T5" fmla="*/ 288 h 806"/>
                  <a:gd name="T6" fmla="*/ 20 w 245"/>
                  <a:gd name="T7" fmla="*/ 282 h 806"/>
                  <a:gd name="T8" fmla="*/ 55 w 245"/>
                  <a:gd name="T9" fmla="*/ 134 h 806"/>
                  <a:gd name="T10" fmla="*/ 62 w 245"/>
                  <a:gd name="T11" fmla="*/ 0 h 806"/>
                  <a:gd name="T12" fmla="*/ 31 w 245"/>
                  <a:gd name="T13" fmla="*/ 3 h 806"/>
                  <a:gd name="T14" fmla="*/ 31 w 245"/>
                  <a:gd name="T15" fmla="*/ 3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040" name="Группа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1" name="Полилиния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75 w 604"/>
                    <a:gd name="T3" fmla="*/ 66 h 349"/>
                    <a:gd name="T4" fmla="*/ 127 w 604"/>
                    <a:gd name="T5" fmla="*/ 125 h 349"/>
                    <a:gd name="T6" fmla="*/ 153 w 604"/>
                    <a:gd name="T7" fmla="*/ 50 h 349"/>
                    <a:gd name="T8" fmla="*/ 91 w 604"/>
                    <a:gd name="T9" fmla="*/ 3 h 349"/>
                    <a:gd name="T10" fmla="*/ 118 w 604"/>
                    <a:gd name="T11" fmla="*/ 66 h 349"/>
                    <a:gd name="T12" fmla="*/ 33 w 604"/>
                    <a:gd name="T13" fmla="*/ 6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2" name="Полилиния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187 w 1064"/>
                    <a:gd name="T1" fmla="*/ 46 h 1230"/>
                    <a:gd name="T2" fmla="*/ 123 w 1064"/>
                    <a:gd name="T3" fmla="*/ 125 h 1230"/>
                    <a:gd name="T4" fmla="*/ 41 w 1064"/>
                    <a:gd name="T5" fmla="*/ 271 h 1230"/>
                    <a:gd name="T6" fmla="*/ 0 w 1064"/>
                    <a:gd name="T7" fmla="*/ 392 h 1230"/>
                    <a:gd name="T8" fmla="*/ 15 w 1064"/>
                    <a:gd name="T9" fmla="*/ 438 h 1230"/>
                    <a:gd name="T10" fmla="*/ 66 w 1064"/>
                    <a:gd name="T11" fmla="*/ 428 h 1230"/>
                    <a:gd name="T12" fmla="*/ 146 w 1064"/>
                    <a:gd name="T13" fmla="*/ 325 h 1230"/>
                    <a:gd name="T14" fmla="*/ 221 w 1064"/>
                    <a:gd name="T15" fmla="*/ 190 h 1230"/>
                    <a:gd name="T16" fmla="*/ 261 w 1064"/>
                    <a:gd name="T17" fmla="*/ 96 h 1230"/>
                    <a:gd name="T18" fmla="*/ 269 w 1064"/>
                    <a:gd name="T19" fmla="*/ 30 h 1230"/>
                    <a:gd name="T20" fmla="*/ 247 w 1064"/>
                    <a:gd name="T21" fmla="*/ 0 h 1230"/>
                    <a:gd name="T22" fmla="*/ 211 w 1064"/>
                    <a:gd name="T23" fmla="*/ 23 h 1230"/>
                    <a:gd name="T24" fmla="*/ 245 w 1064"/>
                    <a:gd name="T25" fmla="*/ 38 h 1230"/>
                    <a:gd name="T26" fmla="*/ 221 w 1064"/>
                    <a:gd name="T27" fmla="*/ 125 h 1230"/>
                    <a:gd name="T28" fmla="*/ 174 w 1064"/>
                    <a:gd name="T29" fmla="*/ 234 h 1230"/>
                    <a:gd name="T30" fmla="*/ 88 w 1064"/>
                    <a:gd name="T31" fmla="*/ 359 h 1230"/>
                    <a:gd name="T32" fmla="*/ 29 w 1064"/>
                    <a:gd name="T33" fmla="*/ 397 h 1230"/>
                    <a:gd name="T34" fmla="*/ 34 w 1064"/>
                    <a:gd name="T35" fmla="*/ 336 h 1230"/>
                    <a:gd name="T36" fmla="*/ 110 w 1064"/>
                    <a:gd name="T37" fmla="*/ 179 h 1230"/>
                    <a:gd name="T38" fmla="*/ 210 w 1064"/>
                    <a:gd name="T39" fmla="*/ 42 h 1230"/>
                    <a:gd name="T40" fmla="*/ 187 w 1064"/>
                    <a:gd name="T41" fmla="*/ 46 h 1230"/>
                    <a:gd name="T42" fmla="*/ 187 w 1064"/>
                    <a:gd name="T43" fmla="*/ 46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3" name="Полилиния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490 w 2002"/>
                    <a:gd name="T1" fmla="*/ 0 h 2521"/>
                    <a:gd name="T2" fmla="*/ 0 w 2002"/>
                    <a:gd name="T3" fmla="*/ 898 h 2521"/>
                    <a:gd name="T4" fmla="*/ 48 w 2002"/>
                    <a:gd name="T5" fmla="*/ 873 h 2521"/>
                    <a:gd name="T6" fmla="*/ 505 w 2002"/>
                    <a:gd name="T7" fmla="*/ 22 h 2521"/>
                    <a:gd name="T8" fmla="*/ 490 w 2002"/>
                    <a:gd name="T9" fmla="*/ 0 h 2521"/>
                    <a:gd name="T10" fmla="*/ 490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4" name="Полилиния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24 w 3007"/>
                    <a:gd name="T1" fmla="*/ 1014 h 3771"/>
                    <a:gd name="T2" fmla="*/ 99 w 3007"/>
                    <a:gd name="T3" fmla="*/ 1010 h 3771"/>
                    <a:gd name="T4" fmla="*/ 207 w 3007"/>
                    <a:gd name="T5" fmla="*/ 1072 h 3771"/>
                    <a:gd name="T6" fmla="*/ 172 w 3007"/>
                    <a:gd name="T7" fmla="*/ 1004 h 3771"/>
                    <a:gd name="T8" fmla="*/ 93 w 3007"/>
                    <a:gd name="T9" fmla="*/ 963 h 3771"/>
                    <a:gd name="T10" fmla="*/ 161 w 3007"/>
                    <a:gd name="T11" fmla="*/ 969 h 3771"/>
                    <a:gd name="T12" fmla="*/ 247 w 3007"/>
                    <a:gd name="T13" fmla="*/ 1023 h 3771"/>
                    <a:gd name="T14" fmla="*/ 721 w 3007"/>
                    <a:gd name="T15" fmla="*/ 150 h 3771"/>
                    <a:gd name="T16" fmla="*/ 650 w 3007"/>
                    <a:gd name="T17" fmla="*/ 53 h 3771"/>
                    <a:gd name="T18" fmla="*/ 582 w 3007"/>
                    <a:gd name="T19" fmla="*/ 0 h 3771"/>
                    <a:gd name="T20" fmla="*/ 679 w 3007"/>
                    <a:gd name="T21" fmla="*/ 28 h 3771"/>
                    <a:gd name="T22" fmla="*/ 758 w 3007"/>
                    <a:gd name="T23" fmla="*/ 153 h 3771"/>
                    <a:gd name="T24" fmla="*/ 209 w 3007"/>
                    <a:gd name="T25" fmla="*/ 1167 h 3771"/>
                    <a:gd name="T26" fmla="*/ 121 w 3007"/>
                    <a:gd name="T27" fmla="*/ 1216 h 3771"/>
                    <a:gd name="T28" fmla="*/ 26 w 3007"/>
                    <a:gd name="T29" fmla="*/ 1344 h 3771"/>
                    <a:gd name="T30" fmla="*/ 0 w 3007"/>
                    <a:gd name="T31" fmla="*/ 1307 h 3771"/>
                    <a:gd name="T32" fmla="*/ 33 w 3007"/>
                    <a:gd name="T33" fmla="*/ 1294 h 3771"/>
                    <a:gd name="T34" fmla="*/ 95 w 3007"/>
                    <a:gd name="T35" fmla="*/ 1206 h 3771"/>
                    <a:gd name="T36" fmla="*/ 42 w 3007"/>
                    <a:gd name="T37" fmla="*/ 1167 h 3771"/>
                    <a:gd name="T38" fmla="*/ 42 w 3007"/>
                    <a:gd name="T39" fmla="*/ 1132 h 3771"/>
                    <a:gd name="T40" fmla="*/ 104 w 3007"/>
                    <a:gd name="T41" fmla="*/ 1175 h 3771"/>
                    <a:gd name="T42" fmla="*/ 104 w 3007"/>
                    <a:gd name="T43" fmla="*/ 1136 h 3771"/>
                    <a:gd name="T44" fmla="*/ 152 w 3007"/>
                    <a:gd name="T45" fmla="*/ 1148 h 3771"/>
                    <a:gd name="T46" fmla="*/ 108 w 3007"/>
                    <a:gd name="T47" fmla="*/ 1097 h 3771"/>
                    <a:gd name="T48" fmla="*/ 159 w 3007"/>
                    <a:gd name="T49" fmla="*/ 1091 h 3771"/>
                    <a:gd name="T50" fmla="*/ 24 w 3007"/>
                    <a:gd name="T51" fmla="*/ 1014 h 3771"/>
                    <a:gd name="T52" fmla="*/ 24 w 3007"/>
                    <a:gd name="T53" fmla="*/ 1014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5" name="Полилиния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29 h 342"/>
                    <a:gd name="T2" fmla="*/ 64 w 673"/>
                    <a:gd name="T3" fmla="*/ 38 h 342"/>
                    <a:gd name="T4" fmla="*/ 160 w 673"/>
                    <a:gd name="T5" fmla="*/ 122 h 342"/>
                    <a:gd name="T6" fmla="*/ 169 w 673"/>
                    <a:gd name="T7" fmla="*/ 103 h 342"/>
                    <a:gd name="T8" fmla="*/ 112 w 673"/>
                    <a:gd name="T9" fmla="*/ 41 h 342"/>
                    <a:gd name="T10" fmla="*/ 7 w 673"/>
                    <a:gd name="T11" fmla="*/ 0 h 342"/>
                    <a:gd name="T12" fmla="*/ 0 w 673"/>
                    <a:gd name="T13" fmla="*/ 29 h 342"/>
                    <a:gd name="T14" fmla="*/ 0 w 673"/>
                    <a:gd name="T15" fmla="*/ 29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6" name="Полилиния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28 h 403"/>
                    <a:gd name="T2" fmla="*/ 86 w 716"/>
                    <a:gd name="T3" fmla="*/ 53 h 403"/>
                    <a:gd name="T4" fmla="*/ 161 w 716"/>
                    <a:gd name="T5" fmla="*/ 144 h 403"/>
                    <a:gd name="T6" fmla="*/ 181 w 716"/>
                    <a:gd name="T7" fmla="*/ 106 h 403"/>
                    <a:gd name="T8" fmla="*/ 106 w 716"/>
                    <a:gd name="T9" fmla="*/ 41 h 403"/>
                    <a:gd name="T10" fmla="*/ 18 w 716"/>
                    <a:gd name="T11" fmla="*/ 0 h 403"/>
                    <a:gd name="T12" fmla="*/ 0 w 716"/>
                    <a:gd name="T13" fmla="*/ 28 h 403"/>
                    <a:gd name="T14" fmla="*/ 0 w 716"/>
                    <a:gd name="T15" fmla="*/ 28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7" name="Полилиния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28 h 411"/>
                    <a:gd name="T2" fmla="*/ 80 w 717"/>
                    <a:gd name="T3" fmla="*/ 50 h 411"/>
                    <a:gd name="T4" fmla="*/ 164 w 717"/>
                    <a:gd name="T5" fmla="*/ 147 h 411"/>
                    <a:gd name="T6" fmla="*/ 181 w 717"/>
                    <a:gd name="T7" fmla="*/ 112 h 411"/>
                    <a:gd name="T8" fmla="*/ 99 w 717"/>
                    <a:gd name="T9" fmla="*/ 31 h 411"/>
                    <a:gd name="T10" fmla="*/ 14 w 717"/>
                    <a:gd name="T11" fmla="*/ 0 h 411"/>
                    <a:gd name="T12" fmla="*/ 0 w 717"/>
                    <a:gd name="T13" fmla="*/ 28 h 411"/>
                    <a:gd name="T14" fmla="*/ 0 w 717"/>
                    <a:gd name="T15" fmla="*/ 28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8" name="Полилиния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31 h 386"/>
                    <a:gd name="T2" fmla="*/ 69 w 709"/>
                    <a:gd name="T3" fmla="*/ 47 h 386"/>
                    <a:gd name="T4" fmla="*/ 168 w 709"/>
                    <a:gd name="T5" fmla="*/ 138 h 386"/>
                    <a:gd name="T6" fmla="*/ 179 w 709"/>
                    <a:gd name="T7" fmla="*/ 110 h 386"/>
                    <a:gd name="T8" fmla="*/ 77 w 709"/>
                    <a:gd name="T9" fmla="*/ 19 h 386"/>
                    <a:gd name="T10" fmla="*/ 11 w 709"/>
                    <a:gd name="T11" fmla="*/ 0 h 386"/>
                    <a:gd name="T12" fmla="*/ 0 w 709"/>
                    <a:gd name="T13" fmla="*/ 31 h 386"/>
                    <a:gd name="T14" fmla="*/ 0 w 709"/>
                    <a:gd name="T15" fmla="*/ 31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1038" name="Линия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969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/>
      <p:bldP spid="29700" grpId="0" build="p">
        <p:tmplLst>
          <p:tmpl lvl="1">
            <p:tnLst>
              <p:par>
                <p:cTn presetID="53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7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970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970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970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7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970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970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970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7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970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970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970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7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970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970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970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7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970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970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970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рямоуг. 2"/>
          <p:cNvSpPr>
            <a:spLocks noGrp="1" noChangeArrowheads="1"/>
          </p:cNvSpPr>
          <p:nvPr>
            <p:ph type="ctrTitle"/>
          </p:nvPr>
        </p:nvSpPr>
        <p:spPr>
          <a:xfrm>
            <a:off x="1357290" y="1928802"/>
            <a:ext cx="6400800" cy="2273300"/>
          </a:xfrm>
          <a:extLst>
            <a:ext uri="{909E8E84-426E-40DD-AFC4-6F175D3DCCD1}">
              <a14:hiddenFill xmlns="" xmlns:a14="http://schemas.microsoft.com/office/drawing/2010/main">
                <a:solidFill>
                  <a:srgbClr xmlns:mc="http://schemas.openxmlformats.org/markup-compatibility/2006" val="FF3300" mc:Ignorable="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Болезни, передаваемые половым путем </a:t>
            </a:r>
          </a:p>
        </p:txBody>
      </p:sp>
    </p:spTree>
  </p:cSld>
  <p:clrMapOvr>
    <a:masterClrMapping/>
  </p:clrMapOvr>
  <p:transition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Прямоуг.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smtClean="0"/>
              <a:t>Грибковые заболевания, трихомониаз, гарднереллез</a:t>
            </a:r>
          </a:p>
        </p:txBody>
      </p:sp>
      <p:sp>
        <p:nvSpPr>
          <p:cNvPr id="12291" name="Прямоуг.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dirty="0" smtClean="0"/>
              <a:t>В последнее время врачи все чаще определяют воспалительные процессы влагалища с очень похожей симптоматикой, но вызванные различными микроба­ми. Любое воспаление слизистой оболочки влагалища называют </a:t>
            </a:r>
            <a:r>
              <a:rPr lang="ru-RU" sz="2000" u="sng" dirty="0" smtClean="0"/>
              <a:t>вагинитом</a:t>
            </a:r>
            <a:r>
              <a:rPr lang="ru-RU" sz="2000" dirty="0" smtClean="0"/>
              <a:t> (от латинского </a:t>
            </a:r>
            <a:r>
              <a:rPr lang="en-US" sz="2000" dirty="0" smtClean="0"/>
              <a:t>vagina </a:t>
            </a:r>
            <a:r>
              <a:rPr lang="ru-RU" sz="2000" dirty="0" smtClean="0"/>
              <a:t>— влага­лище). Наиболее распространенными возбудителями вагинитов служат дрожжевые грибки, </a:t>
            </a:r>
            <a:r>
              <a:rPr lang="ru-RU" sz="2000" dirty="0" err="1" smtClean="0"/>
              <a:t>трихомониады</a:t>
            </a:r>
            <a:r>
              <a:rPr lang="ru-RU" sz="2000" dirty="0" smtClean="0"/>
              <a:t> и </a:t>
            </a:r>
            <a:r>
              <a:rPr lang="ru-RU" sz="2000" dirty="0" err="1" smtClean="0"/>
              <a:t>гарднереллы</a:t>
            </a:r>
            <a:r>
              <a:rPr lang="ru-RU" sz="2000" dirty="0" smtClean="0"/>
              <a:t>. Вызываемые ими вос­паления имеют свои особенности, но характерные для всех них симптомы — выделения из влагалища, чаще с неприятным запахом, зуд и жжение в области половых органов и промежности, боль при сношении.</a:t>
            </a:r>
          </a:p>
        </p:txBody>
      </p:sp>
    </p:spTree>
  </p:cSld>
  <p:clrMapOvr>
    <a:masterClrMapping/>
  </p:clrMapOvr>
  <p:transition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рямоуг.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Хламидиоз</a:t>
            </a:r>
          </a:p>
        </p:txBody>
      </p:sp>
      <p:sp>
        <p:nvSpPr>
          <p:cNvPr id="13315" name="Прямоуг.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smtClean="0"/>
              <a:t>Возбудителем болезни служит очень мелкая бактерия, которая в отличие от всех остальных бакте­рий размножается внутри живой клетки, как вирус. Поэтому и обнаружить ее удается с трудом. Передает­ся хламидиоз только половым путем при контакте за­раженных спермы или влагалищных выделений со слизистыми оболочками здорового человека. Последствиями заболевания могут быть бесплодие, внематочная беременность, гнойное воспаление орга­нов малого таза и даже воспаление суставов.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Диагностика хламидиоза затруднена, дорогостоя­ща и не всегда результативна. Это заболевание лечат только в стадии острых проявлений антибиотиками.</a:t>
            </a:r>
          </a:p>
        </p:txBody>
      </p:sp>
    </p:spTree>
  </p:cSld>
  <p:clrMapOvr>
    <a:masterClrMapping/>
  </p:clrMapOvr>
  <p:transition>
    <p:wedg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Прямоуг.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smtClean="0"/>
              <a:t>Генитальный герпес и генитальные бородавки (кондиломы)</a:t>
            </a:r>
          </a:p>
        </p:txBody>
      </p:sp>
      <p:sp>
        <p:nvSpPr>
          <p:cNvPr id="14339" name="Прямоуг.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smtClean="0"/>
              <a:t>Возбудителями обоих этих заболеваний, пе­редающихся половым путем, служат вирусы. Оба одинаково поражают и мужчин, и женщин и могут стать причиной рака, выкидыша, преждевременных родов или рождения мертвого ребенка. А главное, у зараженных герпесом беременных женщин дети зара­жаются во время родов и затем болеют воспалением легких или у них поражается нервная система.</a:t>
            </a:r>
          </a:p>
        </p:txBody>
      </p:sp>
    </p:spTree>
  </p:cSld>
  <p:clrMapOvr>
    <a:masterClrMapping/>
  </p:clrMapOvr>
  <p:transition>
    <p:wedg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рямоуг. 3"/>
          <p:cNvSpPr>
            <a:spLocks noGrp="1" noChangeArrowheads="1"/>
          </p:cNvSpPr>
          <p:nvPr>
            <p:ph type="body" idx="1"/>
          </p:nvPr>
        </p:nvSpPr>
        <p:spPr>
          <a:xfrm>
            <a:off x="685800" y="836613"/>
            <a:ext cx="7772400" cy="52593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smtClean="0"/>
              <a:t>Возбудителем генитального герпеса слу­жит тот же вирус, который вызывает так называемую простуду на губах.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Признаки и течение болезни. Инкуба­ционный период равен четырем-пяти дням. После за­ражения на половых органах, около ануса или на про­межности появляется группа мелких пузырьков, ко­торые вскрываются, превращаясь в мелкие язвочки. Они очень болезненны. Особенно сильную боль и жжение больные ощущают при мочеиспускании. Если заражение произошло впервые, то, как правило, поднимается температура тела, болят голова, мыш­цы. Болезнь протекает остро одну-две недели. Затем вспышки герпеса повторяются с определенной пери­одичностью, но переносятся они субъективно легче. Особенно опасно забеременеть в период очередной вспышки.</a:t>
            </a:r>
          </a:p>
        </p:txBody>
      </p:sp>
    </p:spTree>
  </p:cSld>
  <p:clrMapOvr>
    <a:masterClrMapping/>
  </p:clrMapOvr>
  <p:transition>
    <p:wedg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Прямоуг.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dirty="0" smtClean="0"/>
              <a:t>Синдром приобретенного иммунодефицита (СПИД)</a:t>
            </a:r>
            <a:r>
              <a:rPr lang="ru-RU" sz="4000" dirty="0" smtClean="0"/>
              <a:t> </a:t>
            </a:r>
          </a:p>
        </p:txBody>
      </p:sp>
      <p:sp>
        <p:nvSpPr>
          <p:cNvPr id="16387" name="Прямоуг.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dirty="0" smtClean="0"/>
              <a:t>В 1981 г. в США стали появляться сообщения о новом, ранее неизвестном заболевании, которое вызывает серьезные осложнения и нередко заканчивается смертью. Большую часть пострадавших составляли гомосексуальные мужчины и наркоманы, злоупотребляющие внутривенными инъекциями. В результате интенсивных научных исследований, </a:t>
            </a:r>
            <a:r>
              <a:rPr lang="ru-RU" sz="2400" dirty="0" err="1" smtClean="0"/>
              <a:t>проводив-шихся</a:t>
            </a:r>
            <a:r>
              <a:rPr lang="ru-RU" sz="2400" dirty="0" smtClean="0"/>
              <a:t> во Франции и США, вскоре было установлено, что эта болезнь имеет вирусную природу. Она получи­ла название синдром приобретенного иммунодефи­цита (СПИД). </a:t>
            </a:r>
          </a:p>
        </p:txBody>
      </p:sp>
    </p:spTree>
  </p:cSld>
  <p:clrMapOvr>
    <a:masterClrMapping/>
  </p:clrMapOvr>
  <p:transition>
    <p:wedg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Прямоуг.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smtClean="0"/>
              <a:t>Классификация проявления ВИЧ-инфекции</a:t>
            </a:r>
          </a:p>
        </p:txBody>
      </p:sp>
      <p:sp>
        <p:nvSpPr>
          <p:cNvPr id="17411" name="Прямоуг.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b="1" smtClean="0"/>
              <a:t>1 группа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/>
              <a:t>Обычно слабо выраженный синдром,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/>
              <a:t>проявляющийся в течение 1—2 мес.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/>
              <a:t>с момента инфицирования. Однако возможно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/>
              <a:t>и развитие более тяжелого заболевания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/>
              <a:t>с неврологической симптоматикой.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/>
              <a:t>В обоих случаях может наступить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/>
              <a:t>самопроизвольное и быстрое улучшение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/>
              <a:t>состояния больного</a:t>
            </a:r>
          </a:p>
        </p:txBody>
      </p:sp>
    </p:spTree>
  </p:cSld>
  <p:clrMapOvr>
    <a:masterClrMapping/>
  </p:clrMapOvr>
  <p:transition>
    <p:wedg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Прямоуг.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2 группа</a:t>
            </a:r>
          </a:p>
        </p:txBody>
      </p:sp>
      <p:sp>
        <p:nvSpPr>
          <p:cNvPr id="18435" name="Прямоуг.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При инфекции не выявляется никаких</a:t>
            </a:r>
          </a:p>
          <a:p>
            <a:pPr eaLnBrk="1" hangingPunct="1"/>
            <a:r>
              <a:rPr lang="ru-RU" b="1" smtClean="0"/>
              <a:t>клинических симптомов. В этом случае</a:t>
            </a:r>
          </a:p>
          <a:p>
            <a:pPr eaLnBrk="1" hangingPunct="1"/>
            <a:r>
              <a:rPr lang="ru-RU" b="1" smtClean="0"/>
              <a:t>инфицированные люди становятся</a:t>
            </a:r>
          </a:p>
          <a:p>
            <a:pPr eaLnBrk="1" hangingPunct="1"/>
            <a:r>
              <a:rPr lang="ru-RU" b="1" smtClean="0"/>
              <a:t>бессимптомными носителями ВИЧ</a:t>
            </a:r>
          </a:p>
        </p:txBody>
      </p:sp>
    </p:spTree>
  </p:cSld>
  <p:clrMapOvr>
    <a:masterClrMapping/>
  </p:clrMapOvr>
  <p:transition>
    <p:wedg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Прямоуг.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3 группа</a:t>
            </a:r>
          </a:p>
        </p:txBody>
      </p:sp>
      <p:sp>
        <p:nvSpPr>
          <p:cNvPr id="19459" name="Прямоуг.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b="1" smtClean="0"/>
              <a:t>Симптомами служат: увеличение</a:t>
            </a:r>
          </a:p>
          <a:p>
            <a:pPr eaLnBrk="1" hangingPunct="1">
              <a:lnSpc>
                <a:spcPct val="90000"/>
              </a:lnSpc>
            </a:pPr>
            <a:r>
              <a:rPr lang="ru-RU" b="1" smtClean="0"/>
              <a:t>лимфатических узлов, лихорадка,</a:t>
            </a:r>
          </a:p>
          <a:p>
            <a:pPr eaLnBrk="1" hangingPunct="1">
              <a:lnSpc>
                <a:spcPct val="90000"/>
              </a:lnSpc>
            </a:pPr>
            <a:r>
              <a:rPr lang="ru-RU" b="1" smtClean="0"/>
              <a:t>недомогание, повышенное потоотделение,</a:t>
            </a:r>
          </a:p>
          <a:p>
            <a:pPr eaLnBrk="1" hangingPunct="1">
              <a:lnSpc>
                <a:spcPct val="90000"/>
              </a:lnSpc>
            </a:pPr>
            <a:r>
              <a:rPr lang="ru-RU" b="1" smtClean="0"/>
              <a:t>быстрая утомляемость, потеря аппетита</a:t>
            </a:r>
          </a:p>
          <a:p>
            <a:pPr eaLnBrk="1" hangingPunct="1">
              <a:lnSpc>
                <a:spcPct val="90000"/>
              </a:lnSpc>
            </a:pPr>
            <a:r>
              <a:rPr lang="ru-RU" b="1" smtClean="0"/>
              <a:t>и веса</a:t>
            </a:r>
          </a:p>
        </p:txBody>
      </p:sp>
    </p:spTree>
  </p:cSld>
  <p:clrMapOvr>
    <a:masterClrMapping/>
  </p:clrMapOvr>
  <p:transition>
    <p:wedg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Прямоуг.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4 группа</a:t>
            </a:r>
          </a:p>
        </p:txBody>
      </p:sp>
      <p:sp>
        <p:nvSpPr>
          <p:cNvPr id="20483" name="Прямоуг.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Симптомы включают лихорадку, потерю веса, диарею, неврологические изменения, развитие вторичных инфекций (например,</a:t>
            </a:r>
          </a:p>
          <a:p>
            <a:pPr eaLnBrk="1" hangingPunct="1"/>
            <a:r>
              <a:rPr lang="ru-RU" b="1" smtClean="0"/>
              <a:t>пневмония) и злокачественных опухолей</a:t>
            </a:r>
          </a:p>
        </p:txBody>
      </p:sp>
    </p:spTree>
  </p:cSld>
  <p:clrMapOvr>
    <a:masterClrMapping/>
  </p:clrMapOvr>
  <p:transition>
    <p:wedg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Прямоуг.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i="1" smtClean="0"/>
              <a:t>В процессе развития ВИЧ-инфекции выделяют пять временных периодов:</a:t>
            </a:r>
          </a:p>
        </p:txBody>
      </p:sp>
      <p:sp>
        <p:nvSpPr>
          <p:cNvPr id="21507" name="Прямоуг.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1600" dirty="0" smtClean="0"/>
              <a:t>1. Период времени с момента инфицирования ВИЧ до его обнаружения в крови больного в опасном для окружающих количестве. Этот период длится всего 1—3 недели.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dirty="0" smtClean="0"/>
              <a:t>2. Период времени с момента инфицирования ВИЧ до проявления быстро развивающихся симптомов за­болевания (группа  1, см.  схему 2).  Продолжитель­ность этого периода составляет 1—8 недель. Заболева­ние сопровождается лихорадкой, слабостью, увеличе­нием   лимфатических   узлов   или   протекает   более тяжело, с неврологическими нарушениями.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dirty="0" smtClean="0"/>
              <a:t>3. Период времени от инфицирования ВИЧ до того момента, когда в крови обнаруживаются </a:t>
            </a:r>
            <a:r>
              <a:rPr lang="ru-RU" sz="1600" dirty="0" err="1" smtClean="0"/>
              <a:t>вирусоспе-цифические</a:t>
            </a:r>
            <a:r>
              <a:rPr lang="ru-RU" sz="1600" dirty="0" smtClean="0"/>
              <a:t> антитела (наиболее распространенный метод диагностики ВИЧ-инфекции). Обычно этот пе­риод составляет 2—3 месяца, но может длиться и дольше.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dirty="0" smtClean="0"/>
              <a:t>4.  Период   времени   от   момента   инфицирования ВИЧ до проявления каких-либо отложенных симпто­мов. Продолжительность этого периода точно не опре­делена (длится не менее одной недели), но часто со­ставляет около двух лет.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dirty="0" smtClean="0"/>
              <a:t>5. Период времени с момента инфицирования ВИЧ до развития </a:t>
            </a:r>
            <a:r>
              <a:rPr lang="ru-RU" sz="1600" dirty="0" err="1" smtClean="0"/>
              <a:t>СПИДа</a:t>
            </a:r>
            <a:r>
              <a:rPr lang="ru-RU" sz="1600" dirty="0" smtClean="0"/>
              <a:t>.</a:t>
            </a:r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рямоуг.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smtClean="0"/>
              <a:t>Положение с болезнями, передающимися половым путем, в настоящее время</a:t>
            </a:r>
            <a:r>
              <a:rPr lang="ru-RU" sz="4000" smtClean="0"/>
              <a:t> </a:t>
            </a:r>
          </a:p>
        </p:txBody>
      </p:sp>
      <p:sp>
        <p:nvSpPr>
          <p:cNvPr id="4099" name="Прямоуг. 3"/>
          <p:cNvSpPr>
            <a:spLocks noGrp="1" noChangeArrowheads="1"/>
          </p:cNvSpPr>
          <p:nvPr>
            <p:ph type="body" idx="1"/>
          </p:nvPr>
        </p:nvSpPr>
        <p:spPr>
          <a:xfrm>
            <a:off x="395288" y="1981200"/>
            <a:ext cx="8424862" cy="4114800"/>
          </a:xfrm>
        </p:spPr>
        <p:txBody>
          <a:bodyPr/>
          <a:lstStyle/>
          <a:p>
            <a:pPr eaLnBrk="1" hangingPunct="1"/>
            <a:r>
              <a:rPr lang="ru-RU" smtClean="0"/>
              <a:t>возросла среди взрослого населения в 16 раз</a:t>
            </a:r>
          </a:p>
          <a:p>
            <a:pPr eaLnBrk="1" hangingPunct="1"/>
            <a:r>
              <a:rPr lang="ru-RU" smtClean="0"/>
              <a:t>в молодежной среде — в 28 раз. (болеть стали даже дети 12—14 лет, причем заражаясь самостоятельно, а не от больных родителей). </a:t>
            </a:r>
          </a:p>
        </p:txBody>
      </p:sp>
    </p:spTree>
  </p:cSld>
  <p:clrMapOvr>
    <a:masterClrMapping/>
  </p:clrMapOvr>
  <p:transition>
    <p:wedg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Прямоуг.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i="1" smtClean="0"/>
              <a:t>Наиболее важные правила, которые нужно со­блюдать для профилактики СПИДа:</a:t>
            </a:r>
          </a:p>
        </p:txBody>
      </p:sp>
      <p:sp>
        <p:nvSpPr>
          <p:cNvPr id="22531" name="Прямоуг.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i="1" smtClean="0"/>
              <a:t>• </a:t>
            </a:r>
            <a:r>
              <a:rPr lang="ru-RU" sz="2000" smtClean="0"/>
              <a:t>никогда не пользуйтесь общими иглами для инъ­екций и другими инструментами, повреждающими кожу;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• пользуйтесь презервативами, даже если в этом нет необходимости для предотвращения зачатия;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• прежде чем вступить в интимные отношения, хо­рошо узнайте человека;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• избегайте сексуальных контактов с людьми, ко­торые имеют много половых партнеров и которых вы можете подозревать в злоупотреблении внутривенны­ми инъекциями;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• при необходимости использовать донорскую кровь или препараты, приготовленные на ее основе, убеди­тесь в том, что они проверены на присутствие вируса.</a:t>
            </a:r>
          </a:p>
        </p:txBody>
      </p:sp>
    </p:spTree>
  </p:cSld>
  <p:clrMapOvr>
    <a:masterClrMapping/>
  </p:clrMapOvr>
  <p:transition>
    <p:wedg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Прямоуг.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dirty="0" smtClean="0"/>
              <a:t>Ответственность за заражение ВИЧ-инфекцией</a:t>
            </a:r>
          </a:p>
        </p:txBody>
      </p:sp>
      <p:sp>
        <p:nvSpPr>
          <p:cNvPr id="24579" name="Прямоуг.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1600" i="1" dirty="0" smtClean="0"/>
              <a:t> «Заражение ВИЧ-инфекци­ей» гласит:</a:t>
            </a:r>
            <a:endParaRPr lang="ru-RU" sz="1600" dirty="0" smtClean="0"/>
          </a:p>
          <a:p>
            <a:pPr eaLnBrk="1" hangingPunct="1">
              <a:lnSpc>
                <a:spcPct val="80000"/>
              </a:lnSpc>
            </a:pPr>
            <a:r>
              <a:rPr lang="ru-RU" sz="1600" dirty="0" smtClean="0"/>
              <a:t>1.  Заведомое </a:t>
            </a:r>
            <a:r>
              <a:rPr lang="ru-RU" sz="1600" dirty="0" err="1" smtClean="0"/>
              <a:t>поставление</a:t>
            </a:r>
            <a:r>
              <a:rPr lang="ru-RU" sz="1600" dirty="0" smtClean="0"/>
              <a:t> другого лица в опасность заражения ВИЧ-инфекцией наказывается ограничением свободы на срок до трех лет, либо арестом на срок от трех до шести месяцев, либо лишением свобо­ды на срок до одного года.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dirty="0" smtClean="0"/>
              <a:t>2.  Заражение  другого  лица  ВИЧ-инфекцией  лицом, знавшим о наличии у него этой болезни, наказы­вается лишением свободы на срок до пяти лет. 3. Деяние, предусмотренное частью второй настоя­щей статьи, совершенное в отношении двух или более лиц, либо в отношении заведомо несовершеннолетне­го, наказывается лишением свободы на срок до восьми лет.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dirty="0" smtClean="0"/>
              <a:t>4. Заражение другого лица ВИЧ-инфекцией вслед­ствие ненадлежащего исполнения лицом своих профессиональных обязанностей наказывается лишением свободы на срок до пяти лет с лишением права за­нимать   определенные   должности   или   заниматься определенной деятельностью на срок до трех лет.</a:t>
            </a:r>
          </a:p>
        </p:txBody>
      </p:sp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рямоуг.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Сифилис</a:t>
            </a:r>
          </a:p>
        </p:txBody>
      </p:sp>
      <p:sp>
        <p:nvSpPr>
          <p:cNvPr id="5123" name="Прямоуг. 3"/>
          <p:cNvSpPr>
            <a:spLocks noGrp="1" noChangeArrowheads="1"/>
          </p:cNvSpPr>
          <p:nvPr>
            <p:ph type="body" idx="1"/>
          </p:nvPr>
        </p:nvSpPr>
        <p:spPr>
          <a:xfrm>
            <a:off x="611188" y="1989138"/>
            <a:ext cx="7847012" cy="42481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smtClean="0"/>
              <a:t>Первый признак заболевания сифилисом — появление маленькой ссадинки, или язвочки, которую называют твердым шанк­ром («шанкр» по-французски — язвочка, а твердый, потому что дно язвочки действительно плотное). Где же возникает твердый шанкр? Французские врачи говорят об этом с юмором: «он возникает на том месте, которым грешил». Поэтому шанкр чаще всего локализуется на половых органах и на промежности, но может быть и на губах, языке, анусе. Величина шанкра — от размера просяного семечка до величины ногтя мизинца. Язвочка заполнена жидкостью, в которой при анализе обнаруживают большое количество бледных спирохет. С момента появления твердого шанкра больной сифилисом становится заразным.</a:t>
            </a:r>
            <a:r>
              <a:rPr lang="ru-RU" sz="1600" smtClean="0"/>
              <a:t>  </a:t>
            </a:r>
          </a:p>
        </p:txBody>
      </p:sp>
    </p:spTree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рямоуг.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По его течению сифилис делят на три периода. </a:t>
            </a:r>
          </a:p>
        </p:txBody>
      </p:sp>
      <p:sp>
        <p:nvSpPr>
          <p:cNvPr id="6147" name="Прямоуг.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smtClean="0"/>
              <a:t>Первичный период, или первичный сифилис начинается с появления твердого шанкра и длится 1,5—2 месяца. Через неделю после появления шанкра, увеличиваются лимфатические железы вблизи язвочки. Если она появилась на половых органах, то увеличиваются паховые лимфатиче­ские узлы, а если на губах — подчелюстные </a:t>
            </a:r>
          </a:p>
        </p:txBody>
      </p:sp>
    </p:spTree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.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Вторичный период, или вторичный сифилис </a:t>
            </a:r>
          </a:p>
        </p:txBody>
      </p:sp>
      <p:sp>
        <p:nvSpPr>
          <p:cNvPr id="7171" name="Прямоуг.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smtClean="0"/>
              <a:t>про­должается примерно три-четыре года и начинается с появления сыпи, которая не шелушится, не зудит. Высыпания вторичного периода бывают в виде пятен в горле и легких, бледно-розовых пятен на туловище. Затем появляются синюшно-красные узелки на половых органах, промежности, в паховых складках. Высыпания эти очень заразны. Просуществовав какое-то время, даже без лечения они исчезают, а затем возникают вновь. И так несколько раз в течение трех-четырех лет. Лечение, начатое в первичном и вторичном периодах, излечивает больных. Но нельзя заниматься самолечением:  </a:t>
            </a:r>
          </a:p>
        </p:txBody>
      </p:sp>
    </p:spTree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Прямоуг.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Третичный период </a:t>
            </a:r>
          </a:p>
        </p:txBody>
      </p:sp>
      <p:sp>
        <p:nvSpPr>
          <p:cNvPr id="8195" name="Прямоуг.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560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smtClean="0"/>
              <a:t> поражаются кости, кровеносные сосуды, спинной и головной мозг. Длится он 10—20 лет и заканчивается параличом и слабоумием. При сифилисе, как при многих других инфекцион­ных заболеваниях, самоизлечивания не происходит. Болезнь длится всю жизнь, переходя из одного пери­ода в другой, медленно разрушая организм человека. При этом иммунитет не вырабатывается. После изле­чения человек опять может заразиться сифилисом. Успешность лечения должна быть подтверждена ана­лизами. Первый анализ сдают сразу же после окончания лечения, а затем через 3, 6 и 12 месяцев. Без та­кого контроля нельзя быть уверенным в излечении. </a:t>
            </a:r>
          </a:p>
        </p:txBody>
      </p:sp>
    </p:spTree>
  </p:cSld>
  <p:clrMapOvr>
    <a:masterClrMapping/>
  </p:clrMapOvr>
  <p:transition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.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Гонорея</a:t>
            </a:r>
          </a:p>
        </p:txBody>
      </p:sp>
      <p:sp>
        <p:nvSpPr>
          <p:cNvPr id="9219" name="Прямоуг.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smtClean="0"/>
              <a:t>Гонорея — самое распространенное венерическое заболевание, которое раньше давало яркую картину болезни, а теперь почти у всех протекает бессимптомно. Это делает болезнь еще более опасной, так как не­леченная гонорея переходит в хроническую форму, вызывая стойкое бесплодие, воспаление мочеполовых органов у мужчин и воспаление придатков у женщин. Иммунитет после перенесенного заболевания не вырабатывается, поэтому возможно повторное заражение.</a:t>
            </a:r>
          </a:p>
        </p:txBody>
      </p:sp>
    </p:spTree>
  </p:cSld>
  <p:clrMapOvr>
    <a:masterClrMapping/>
  </p:clrMapOvr>
  <p:transition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рямоуг.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Признаки гонореи у мужчин </a:t>
            </a:r>
          </a:p>
        </p:txBody>
      </p:sp>
      <p:sp>
        <p:nvSpPr>
          <p:cNvPr id="10243" name="Прямоуг.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1800" smtClean="0"/>
              <a:t>первые при­знаки заболевания — краснота вокруг наружного от­верстия мочеиспускательного канала, небольшая отечность, которая сопровождается жжением и зу­дом, резь при мочеиспускании. Из отверстия мочеис­пускательного канала постоянно вытекает зеленова­то-желтоватый гной. Даже если не лечиться или за­ниматься самолечением, эти симптомы постепенно исчезают и болезнь переходит в хроническую форму. Обострение заболевания наступает после полового сношения, употребления спиртных напитков, ослаб­ления организма. У больных вновь появляются резь при мочеиспускании и выделения из мочеиспуска­тельного канала. Такие явления длятся обычно ко­роткое время и исчезают без всякого лечения, а бо­лезнь вновь принимает хроническую форму. </a:t>
            </a:r>
          </a:p>
        </p:txBody>
      </p:sp>
    </p:spTree>
  </p:cSld>
  <p:clrMapOvr>
    <a:masterClrMapping/>
  </p:clrMapOvr>
  <p:transition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.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Признаки гонореи у женщин</a:t>
            </a:r>
          </a:p>
        </p:txBody>
      </p:sp>
      <p:sp>
        <p:nvSpPr>
          <p:cNvPr id="11267" name="Прямоуг.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smtClean="0"/>
              <a:t>поражаются почти все мо­чеполовые органы. Появляются обильные гнойные выделения из влагалища, возникает раздражение на­ружных половых органов, кожи бедер. В некоторых случаях ощущается тяжесть внизу живота, боли в по­яснице при менструации и резь при мочеиспускании, но чаще всего эти симптомы выражены слабо, и по­этому женщины редко обращают на них внимание, и болезнь переходит в хроническую форму, поражая матку, маточные трубы и яичники. </a:t>
            </a:r>
          </a:p>
        </p:txBody>
      </p:sp>
    </p:spTree>
  </p:cSld>
  <p:clrMapOvr>
    <a:masterClrMapping/>
  </p:clrMapOvr>
  <p:transition>
    <p:wedge/>
  </p:transition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6408AB3F7DE0343898DF6E857A4D6B1" ma:contentTypeVersion="0" ma:contentTypeDescription="Создание документа." ma:contentTypeScope="" ma:versionID="b70f921e3343e55b20b62dd8c3197a8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E045915B-0A13-40FF-9B94-A2F58D4B9769}"/>
</file>

<file path=customXml/itemProps2.xml><?xml version="1.0" encoding="utf-8"?>
<ds:datastoreItem xmlns:ds="http://schemas.openxmlformats.org/officeDocument/2006/customXml" ds:itemID="{661DA723-6768-4437-BCF0-D153F31C862B}"/>
</file>

<file path=customXml/itemProps3.xml><?xml version="1.0" encoding="utf-8"?>
<ds:datastoreItem xmlns:ds="http://schemas.openxmlformats.org/officeDocument/2006/customXml" ds:itemID="{A099545A-2066-48F3-A2F2-C9789948300E}"/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61</TotalTime>
  <Words>1622</Words>
  <Application>Microsoft Office PowerPoint</Application>
  <PresentationFormat>Экран (4:3)</PresentationFormat>
  <Paragraphs>70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Пастель</vt:lpstr>
      <vt:lpstr>Болезни, передаваемые половым путем </vt:lpstr>
      <vt:lpstr>Положение с болезнями, передающимися половым путем, в настоящее время </vt:lpstr>
      <vt:lpstr>Сифилис</vt:lpstr>
      <vt:lpstr>По его течению сифилис делят на три периода. </vt:lpstr>
      <vt:lpstr>Вторичный период, или вторичный сифилис </vt:lpstr>
      <vt:lpstr>Третичный период </vt:lpstr>
      <vt:lpstr>Гонорея</vt:lpstr>
      <vt:lpstr>Признаки гонореи у мужчин </vt:lpstr>
      <vt:lpstr>Признаки гонореи у женщин</vt:lpstr>
      <vt:lpstr>Грибковые заболевания, трихомониаз, гарднереллез</vt:lpstr>
      <vt:lpstr>Хламидиоз</vt:lpstr>
      <vt:lpstr>Генитальный герпес и генитальные бородавки (кондиломы)</vt:lpstr>
      <vt:lpstr>Слайд 13</vt:lpstr>
      <vt:lpstr>Синдром приобретенного иммунодефицита (СПИД) </vt:lpstr>
      <vt:lpstr>Классификация проявления ВИЧ-инфекции</vt:lpstr>
      <vt:lpstr>2 группа</vt:lpstr>
      <vt:lpstr>3 группа</vt:lpstr>
      <vt:lpstr>4 группа</vt:lpstr>
      <vt:lpstr>В процессе развития ВИЧ-инфекции выделяют пять временных периодов:</vt:lpstr>
      <vt:lpstr>Наиболее важные правила, которые нужно со­блюдать для профилактики СПИДа:</vt:lpstr>
      <vt:lpstr>Ответственность за заражение ВИЧ-инфекцией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DNA7 X64</cp:lastModifiedBy>
  <cp:revision>6</cp:revision>
  <dcterms:created xsi:type="dcterms:W3CDTF">1601-01-01T00:00:00Z</dcterms:created>
  <dcterms:modified xsi:type="dcterms:W3CDTF">2012-04-03T16:07:40Z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0x010100E6408AB3F7DE0343898DF6E857A4D6B1</vt:lpwstr>
  </property>
</Properties>
</file>